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Overpass Black"/>
      <p:bold r:id="rId33"/>
      <p:boldItalic r:id="rId34"/>
    </p:embeddedFont>
    <p:embeddedFont>
      <p:font typeface="Karla SemiBold"/>
      <p:regular r:id="rId35"/>
      <p:bold r:id="rId36"/>
      <p:italic r:id="rId37"/>
      <p:boldItalic r:id="rId38"/>
    </p:embeddedFont>
    <p:embeddedFont>
      <p:font typeface="Overpass"/>
      <p:regular r:id="rId39"/>
      <p:bold r:id="rId40"/>
      <p:italic r:id="rId41"/>
      <p:boldItalic r:id="rId42"/>
    </p:embeddedFont>
    <p:embeddedFont>
      <p:font typeface="Jua"/>
      <p:regular r:id="rId43"/>
    </p:embeddedFont>
    <p:embeddedFont>
      <p:font typeface="Karla Medium"/>
      <p:regular r:id="rId44"/>
      <p:bold r:id="rId45"/>
      <p:italic r:id="rId46"/>
      <p:boldItalic r:id="rId47"/>
    </p:embeddedFont>
    <p:embeddedFont>
      <p:font typeface="Karla"/>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1C063D-2C93-4E26-9565-207D2568BDF4}">
  <a:tblStyle styleId="{861C063D-2C93-4E26-9565-207D2568BD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verpass-bold.fntdata"/><Relationship Id="rId42" Type="http://schemas.openxmlformats.org/officeDocument/2006/relationships/font" Target="fonts/Overpass-boldItalic.fntdata"/><Relationship Id="rId41" Type="http://schemas.openxmlformats.org/officeDocument/2006/relationships/font" Target="fonts/Overpass-italic.fntdata"/><Relationship Id="rId44" Type="http://schemas.openxmlformats.org/officeDocument/2006/relationships/font" Target="fonts/KarlaMedium-regular.fntdata"/><Relationship Id="rId43" Type="http://schemas.openxmlformats.org/officeDocument/2006/relationships/font" Target="fonts/Jua-regular.fntdata"/><Relationship Id="rId46" Type="http://schemas.openxmlformats.org/officeDocument/2006/relationships/font" Target="fonts/KarlaMedium-italic.fntdata"/><Relationship Id="rId45" Type="http://schemas.openxmlformats.org/officeDocument/2006/relationships/font" Target="fonts/KarlaMedium-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Karla-regular.fntdata"/><Relationship Id="rId47" Type="http://schemas.openxmlformats.org/officeDocument/2006/relationships/font" Target="fonts/KarlaMedium-boldItalic.fntdata"/><Relationship Id="rId49" Type="http://schemas.openxmlformats.org/officeDocument/2006/relationships/font" Target="fonts/Karl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OverpassBlack-bold.fntdata"/><Relationship Id="rId32" Type="http://schemas.openxmlformats.org/officeDocument/2006/relationships/slide" Target="slides/slide27.xml"/><Relationship Id="rId35" Type="http://schemas.openxmlformats.org/officeDocument/2006/relationships/font" Target="fonts/KarlaSemiBold-regular.fntdata"/><Relationship Id="rId34" Type="http://schemas.openxmlformats.org/officeDocument/2006/relationships/font" Target="fonts/OverpassBlack-boldItalic.fntdata"/><Relationship Id="rId37" Type="http://schemas.openxmlformats.org/officeDocument/2006/relationships/font" Target="fonts/KarlaSemiBold-italic.fntdata"/><Relationship Id="rId36" Type="http://schemas.openxmlformats.org/officeDocument/2006/relationships/font" Target="fonts/KarlaSemiBold-bold.fntdata"/><Relationship Id="rId39" Type="http://schemas.openxmlformats.org/officeDocument/2006/relationships/font" Target="fonts/Overpass-regular.fntdata"/><Relationship Id="rId38" Type="http://schemas.openxmlformats.org/officeDocument/2006/relationships/font" Target="fonts/Karla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arla-boldItalic.fntdata"/><Relationship Id="rId50" Type="http://schemas.openxmlformats.org/officeDocument/2006/relationships/font" Target="fonts/Karla-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e7a3995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e7a3995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1a8c5a51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1a8c5a51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3e7a39952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3e7a3995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e7a39952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e7a39952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Use this slide as motivation for PCA: want to reduce these to one single number that can be used to describe housing prices in an MSA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4150a76f9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4150a76f9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4150a76f9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4150a76f9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Biplot with labels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e7a39952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e7a39952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Biplot with labels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12c0b929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12c0b929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or visual, throw in reference to existing literature.</a:t>
            </a:r>
            <a:br>
              <a:rPr lang="en"/>
            </a:br>
            <a:r>
              <a:rPr lang="en"/>
              <a:t>Betas are loadings, x are list of covariates</a:t>
            </a:r>
            <a:br>
              <a:rPr lang="en"/>
            </a:br>
            <a:br>
              <a:rPr lang="en"/>
            </a:br>
            <a:r>
              <a:rPr lang="en"/>
              <a:t>List of coefficients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12c0b929e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12c0b929e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or visual, throw in reference to existing literature. Add top 10 MSA</a:t>
            </a:r>
            <a:br>
              <a:rPr lang="en"/>
            </a:br>
            <a:r>
              <a:rPr lang="en"/>
              <a:t>Betas are loadings, x are list of covariates</a:t>
            </a:r>
            <a:br>
              <a:rPr lang="en"/>
            </a:br>
            <a:br>
              <a:rPr lang="en"/>
            </a:br>
            <a:r>
              <a:rPr lang="en"/>
              <a:t>List of coefficients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12c0b929e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12c0b929e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 or visual, throw in reference to existing literature. Add top 10 MSA</a:t>
            </a:r>
            <a:br>
              <a:rPr lang="en"/>
            </a:br>
            <a:r>
              <a:rPr lang="en"/>
              <a:t>Betas are loadings, x are list of covariates</a:t>
            </a:r>
            <a:br>
              <a:rPr lang="en"/>
            </a:br>
            <a:br>
              <a:rPr lang="en"/>
            </a:br>
            <a:r>
              <a:rPr lang="en"/>
              <a:t>List of coefficients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e7a39952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e7a3995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4150a76f9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4150a76f9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40402d58ef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40402d58ef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0402d58ef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0402d58ef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0402d58ef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40402d58ef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income/WFH % increase by x%, index will increase by 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4150a76f9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4150a76f9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r>
              <a:rPr lang="en"/>
              <a:t>List of coefficients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411fd3ad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411fd3ad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If MSA’s index increases by some threshold, then rent control should be imposed</a:t>
            </a:r>
            <a:br>
              <a:rPr lang="en"/>
            </a:br>
            <a:br>
              <a:rPr lang="en"/>
            </a:br>
            <a:r>
              <a:rPr lang="en"/>
              <a:t>Big picture </a:t>
            </a:r>
            <a:br>
              <a:rPr lang="en"/>
            </a:br>
            <a:br>
              <a:rPr lang="en"/>
            </a:br>
            <a:r>
              <a:rPr lang="en"/>
              <a:t>Specific example: Would like to set threshold to recommend rent control, but this is not possible due to differences in consumer decision-making, costs of living, and many other factors</a:t>
            </a:r>
            <a:endParaRPr/>
          </a:p>
          <a:p>
            <a:pPr indent="0" lvl="0" marL="0" rtl="0" algn="l">
              <a:spcBef>
                <a:spcPts val="0"/>
              </a:spcBef>
              <a:spcAft>
                <a:spcPts val="0"/>
              </a:spcAft>
              <a:buNone/>
            </a:pPr>
            <a:r>
              <a:rPr lang="en"/>
              <a:t>If you have a prediction of PCA1 level that is extremely high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we add something here that ties directly back to interested parties?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12c0b929e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412c0b929e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data set, issue of </a:t>
            </a:r>
            <a:r>
              <a:rPr lang="en"/>
              <a:t>heterogeneity</a:t>
            </a:r>
            <a:r>
              <a:rPr lang="en"/>
              <a:t> across MSAs , how this could be made more </a:t>
            </a:r>
            <a:r>
              <a:rPr lang="en"/>
              <a:t>actionable</a:t>
            </a:r>
            <a:r>
              <a:rPr lang="en"/>
              <a:t> (lower granularity + much more data (weekly, monthly,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challenges: Missing 2020 data, no 2022 data, people living in different areas than they work,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35ee4ac62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135ee4ac62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03d90df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03d90df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188e19e1f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188e19e1f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e7a39952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3e7a39952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Karla"/>
                <a:ea typeface="Karla"/>
                <a:cs typeface="Karla"/>
                <a:sym typeface="Karla"/>
              </a:rPr>
              <a:t>*log scale for population, income because we are interested in percentage changes rather than effect of a single dollar, single individual</a:t>
            </a:r>
            <a:endParaRPr sz="1400">
              <a:solidFill>
                <a:schemeClr val="dk1"/>
              </a:solidFill>
              <a:latin typeface="Karla"/>
              <a:ea typeface="Karla"/>
              <a:cs typeface="Karla"/>
              <a:sym typeface="Karla"/>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Karla"/>
              <a:ea typeface="Karla"/>
              <a:cs typeface="Karla"/>
              <a:sym typeface="Karla"/>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Karla"/>
                <a:ea typeface="Karla"/>
                <a:cs typeface="Karla"/>
                <a:sym typeface="Karla"/>
              </a:rPr>
              <a:t>*target variable perc_diff more interpretable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4b1c8f22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4b1c8f22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135ee4ac62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135ee4ac62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35ee4ac6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35ee4ac6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e7a39952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e7a39952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471">
            <a:off x="2380199" y="2488546"/>
            <a:ext cx="43836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904825" y="1895661"/>
            <a:ext cx="7334700" cy="6759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191919"/>
              </a:buClr>
              <a:buSzPts val="5200"/>
              <a:buNone/>
              <a:defRPr b="0" sz="3200">
                <a:solidFill>
                  <a:srgbClr val="191919"/>
                </a:solidFill>
                <a:latin typeface="Overpass Black"/>
                <a:ea typeface="Overpass Black"/>
                <a:cs typeface="Overpass Black"/>
                <a:sym typeface="Overpass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2" type="ctrTitle"/>
          </p:nvPr>
        </p:nvSpPr>
        <p:spPr>
          <a:xfrm>
            <a:off x="2152250" y="540000"/>
            <a:ext cx="4839900" cy="150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191919"/>
              </a:buClr>
              <a:buSzPts val="5200"/>
              <a:buNone/>
              <a:defRPr b="0" sz="4400">
                <a:solidFill>
                  <a:srgbClr val="191919"/>
                </a:solidFill>
                <a:latin typeface="Overpass Black"/>
                <a:ea typeface="Overpass Black"/>
                <a:cs typeface="Overpass Black"/>
                <a:sym typeface="Overpass Black"/>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p11"/>
          <p:cNvSpPr txBox="1"/>
          <p:nvPr>
            <p:ph hasCustomPrompt="1" type="title"/>
          </p:nvPr>
        </p:nvSpPr>
        <p:spPr>
          <a:xfrm rot="352">
            <a:off x="1638325" y="1309775"/>
            <a:ext cx="5867400" cy="2113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9600"/>
              <a:buNone/>
              <a:defRPr sz="13000" u="sng"/>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 name="Google Shape;41;p11"/>
          <p:cNvSpPr txBox="1"/>
          <p:nvPr>
            <p:ph idx="1" type="subTitle"/>
          </p:nvPr>
        </p:nvSpPr>
        <p:spPr>
          <a:xfrm>
            <a:off x="2277625" y="3393625"/>
            <a:ext cx="45888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 name="Shape 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3" name="Shape 43"/>
        <p:cNvGrpSpPr/>
        <p:nvPr/>
      </p:nvGrpSpPr>
      <p:grpSpPr>
        <a:xfrm>
          <a:off x="0" y="0"/>
          <a:ext cx="0" cy="0"/>
          <a:chOff x="0" y="0"/>
          <a:chExt cx="0" cy="0"/>
        </a:xfrm>
      </p:grpSpPr>
      <p:sp>
        <p:nvSpPr>
          <p:cNvPr id="44" name="Google Shape;44;p13"/>
          <p:cNvSpPr txBox="1"/>
          <p:nvPr>
            <p:ph hasCustomPrompt="1" type="title"/>
          </p:nvPr>
        </p:nvSpPr>
        <p:spPr>
          <a:xfrm rot="2584">
            <a:off x="720000" y="1174249"/>
            <a:ext cx="798300" cy="65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 name="Google Shape;45;p13"/>
          <p:cNvSpPr txBox="1"/>
          <p:nvPr>
            <p:ph idx="2" type="title"/>
          </p:nvPr>
        </p:nvSpPr>
        <p:spPr>
          <a:xfrm>
            <a:off x="720000" y="1652405"/>
            <a:ext cx="2336400" cy="7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 name="Google Shape;46;p13"/>
          <p:cNvSpPr txBox="1"/>
          <p:nvPr>
            <p:ph idx="1" type="subTitle"/>
          </p:nvPr>
        </p:nvSpPr>
        <p:spPr>
          <a:xfrm>
            <a:off x="720000" y="2276365"/>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 name="Google Shape;47;p13"/>
          <p:cNvSpPr txBox="1"/>
          <p:nvPr>
            <p:ph hasCustomPrompt="1" idx="3" type="title"/>
          </p:nvPr>
        </p:nvSpPr>
        <p:spPr>
          <a:xfrm rot="2584">
            <a:off x="3403800" y="1174249"/>
            <a:ext cx="798300" cy="65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8" name="Google Shape;48;p13"/>
          <p:cNvSpPr txBox="1"/>
          <p:nvPr>
            <p:ph idx="4" type="title"/>
          </p:nvPr>
        </p:nvSpPr>
        <p:spPr>
          <a:xfrm>
            <a:off x="3403800" y="1652405"/>
            <a:ext cx="2336400" cy="7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 name="Google Shape;49;p13"/>
          <p:cNvSpPr txBox="1"/>
          <p:nvPr>
            <p:ph idx="5" type="subTitle"/>
          </p:nvPr>
        </p:nvSpPr>
        <p:spPr>
          <a:xfrm>
            <a:off x="3403800" y="2276365"/>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txBox="1"/>
          <p:nvPr>
            <p:ph hasCustomPrompt="1" idx="6" type="title"/>
          </p:nvPr>
        </p:nvSpPr>
        <p:spPr>
          <a:xfrm rot="2584">
            <a:off x="720000" y="2912787"/>
            <a:ext cx="798300" cy="65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1" name="Google Shape;51;p13"/>
          <p:cNvSpPr txBox="1"/>
          <p:nvPr>
            <p:ph idx="7" type="title"/>
          </p:nvPr>
        </p:nvSpPr>
        <p:spPr>
          <a:xfrm>
            <a:off x="720000" y="3390943"/>
            <a:ext cx="2336400" cy="7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8" type="subTitle"/>
          </p:nvPr>
        </p:nvSpPr>
        <p:spPr>
          <a:xfrm>
            <a:off x="720000" y="4014903"/>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13"/>
          <p:cNvSpPr txBox="1"/>
          <p:nvPr>
            <p:ph hasCustomPrompt="1" idx="9" type="title"/>
          </p:nvPr>
        </p:nvSpPr>
        <p:spPr>
          <a:xfrm rot="2584">
            <a:off x="3403800" y="2912787"/>
            <a:ext cx="798300" cy="658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4" name="Google Shape;54;p13"/>
          <p:cNvSpPr txBox="1"/>
          <p:nvPr>
            <p:ph idx="13" type="title"/>
          </p:nvPr>
        </p:nvSpPr>
        <p:spPr>
          <a:xfrm>
            <a:off x="3403800" y="3390943"/>
            <a:ext cx="2336400" cy="77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5" name="Google Shape;55;p13"/>
          <p:cNvSpPr txBox="1"/>
          <p:nvPr>
            <p:ph idx="14" type="subTitle"/>
          </p:nvPr>
        </p:nvSpPr>
        <p:spPr>
          <a:xfrm>
            <a:off x="3403800" y="4014903"/>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7" name="Shape 57"/>
        <p:cNvGrpSpPr/>
        <p:nvPr/>
      </p:nvGrpSpPr>
      <p:grpSpPr>
        <a:xfrm>
          <a:off x="0" y="0"/>
          <a:ext cx="0" cy="0"/>
          <a:chOff x="0" y="0"/>
          <a:chExt cx="0" cy="0"/>
        </a:xfrm>
      </p:grpSpPr>
      <p:sp>
        <p:nvSpPr>
          <p:cNvPr id="58" name="Google Shape;58;p14"/>
          <p:cNvSpPr txBox="1"/>
          <p:nvPr>
            <p:ph type="title"/>
          </p:nvPr>
        </p:nvSpPr>
        <p:spPr>
          <a:xfrm rot="-934">
            <a:off x="1972925" y="3114374"/>
            <a:ext cx="3311100" cy="604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9" name="Google Shape;59;p14"/>
          <p:cNvSpPr txBox="1"/>
          <p:nvPr>
            <p:ph idx="1" type="subTitle"/>
          </p:nvPr>
        </p:nvSpPr>
        <p:spPr>
          <a:xfrm>
            <a:off x="720125" y="1424176"/>
            <a:ext cx="4563900" cy="171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0" name="Shape 60"/>
        <p:cNvGrpSpPr/>
        <p:nvPr/>
      </p:nvGrpSpPr>
      <p:grpSpPr>
        <a:xfrm>
          <a:off x="0" y="0"/>
          <a:ext cx="0" cy="0"/>
          <a:chOff x="0" y="0"/>
          <a:chExt cx="0" cy="0"/>
        </a:xfrm>
      </p:grpSpPr>
      <p:sp>
        <p:nvSpPr>
          <p:cNvPr id="61" name="Google Shape;61;p15"/>
          <p:cNvSpPr txBox="1"/>
          <p:nvPr>
            <p:ph type="title"/>
          </p:nvPr>
        </p:nvSpPr>
        <p:spPr>
          <a:xfrm>
            <a:off x="3298763" y="1707250"/>
            <a:ext cx="4333200" cy="1377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hasCustomPrompt="1" idx="2" type="title"/>
          </p:nvPr>
        </p:nvSpPr>
        <p:spPr>
          <a:xfrm>
            <a:off x="1512038" y="1650590"/>
            <a:ext cx="1717500" cy="18423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000"/>
              <a:buNone/>
              <a:defRPr sz="9300" u="sng"/>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 name="Google Shape;63;p15"/>
          <p:cNvSpPr txBox="1"/>
          <p:nvPr>
            <p:ph idx="1" type="subTitle"/>
          </p:nvPr>
        </p:nvSpPr>
        <p:spPr>
          <a:xfrm rot="238">
            <a:off x="3298762" y="2972300"/>
            <a:ext cx="4333200" cy="463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4" name="Shape 64"/>
        <p:cNvGrpSpPr/>
        <p:nvPr/>
      </p:nvGrpSpPr>
      <p:grpSpPr>
        <a:xfrm>
          <a:off x="0" y="0"/>
          <a:ext cx="0" cy="0"/>
          <a:chOff x="0" y="0"/>
          <a:chExt cx="0" cy="0"/>
        </a:xfrm>
      </p:grpSpPr>
      <p:sp>
        <p:nvSpPr>
          <p:cNvPr id="65" name="Google Shape;65;p16"/>
          <p:cNvSpPr txBox="1"/>
          <p:nvPr>
            <p:ph type="title"/>
          </p:nvPr>
        </p:nvSpPr>
        <p:spPr>
          <a:xfrm>
            <a:off x="3355163" y="587475"/>
            <a:ext cx="4220400" cy="139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6"/>
          <p:cNvSpPr txBox="1"/>
          <p:nvPr>
            <p:ph hasCustomPrompt="1" idx="2" type="title"/>
          </p:nvPr>
        </p:nvSpPr>
        <p:spPr>
          <a:xfrm>
            <a:off x="1568438" y="539990"/>
            <a:ext cx="1717500" cy="18423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000"/>
              <a:buNone/>
              <a:defRPr sz="9300" u="sng"/>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6"/>
          <p:cNvSpPr txBox="1"/>
          <p:nvPr>
            <p:ph idx="1" type="subTitle"/>
          </p:nvPr>
        </p:nvSpPr>
        <p:spPr>
          <a:xfrm rot="244">
            <a:off x="3355175" y="1870875"/>
            <a:ext cx="4220400" cy="463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68" name="Shape 68"/>
        <p:cNvGrpSpPr/>
        <p:nvPr/>
      </p:nvGrpSpPr>
      <p:grpSpPr>
        <a:xfrm>
          <a:off x="0" y="0"/>
          <a:ext cx="0" cy="0"/>
          <a:chOff x="0" y="0"/>
          <a:chExt cx="0" cy="0"/>
        </a:xfrm>
      </p:grpSpPr>
      <p:sp>
        <p:nvSpPr>
          <p:cNvPr id="69" name="Google Shape;69;p17"/>
          <p:cNvSpPr txBox="1"/>
          <p:nvPr>
            <p:ph type="title"/>
          </p:nvPr>
        </p:nvSpPr>
        <p:spPr>
          <a:xfrm>
            <a:off x="2106561" y="2620200"/>
            <a:ext cx="4930800" cy="109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7"/>
          <p:cNvSpPr txBox="1"/>
          <p:nvPr>
            <p:ph hasCustomPrompt="1" idx="2" type="title"/>
          </p:nvPr>
        </p:nvSpPr>
        <p:spPr>
          <a:xfrm>
            <a:off x="3458875" y="1073525"/>
            <a:ext cx="2226300" cy="184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9300" u="sng"/>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1" name="Google Shape;71;p17"/>
          <p:cNvSpPr txBox="1"/>
          <p:nvPr>
            <p:ph idx="1" type="subTitle"/>
          </p:nvPr>
        </p:nvSpPr>
        <p:spPr>
          <a:xfrm rot="237">
            <a:off x="2391887" y="3606021"/>
            <a:ext cx="4360200" cy="463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spTree>
      <p:nvGrpSpPr>
        <p:cNvPr id="72" name="Shape 72"/>
        <p:cNvGrpSpPr/>
        <p:nvPr/>
      </p:nvGrpSpPr>
      <p:grpSpPr>
        <a:xfrm>
          <a:off x="0" y="0"/>
          <a:ext cx="0" cy="0"/>
          <a:chOff x="0" y="0"/>
          <a:chExt cx="0" cy="0"/>
        </a:xfrm>
      </p:grpSpPr>
      <p:sp>
        <p:nvSpPr>
          <p:cNvPr id="73" name="Google Shape;73;p18"/>
          <p:cNvSpPr txBox="1"/>
          <p:nvPr>
            <p:ph idx="1" type="subTitle"/>
          </p:nvPr>
        </p:nvSpPr>
        <p:spPr>
          <a:xfrm rot="217">
            <a:off x="2199125" y="3498925"/>
            <a:ext cx="4745700" cy="690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8"/>
          <p:cNvSpPr txBox="1"/>
          <p:nvPr>
            <p:ph type="title"/>
          </p:nvPr>
        </p:nvSpPr>
        <p:spPr>
          <a:xfrm>
            <a:off x="915450" y="954125"/>
            <a:ext cx="7313100" cy="2532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16000" u="sng"/>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2_1">
    <p:spTree>
      <p:nvGrpSpPr>
        <p:cNvPr id="75" name="Shape 75"/>
        <p:cNvGrpSpPr/>
        <p:nvPr/>
      </p:nvGrpSpPr>
      <p:grpSpPr>
        <a:xfrm>
          <a:off x="0" y="0"/>
          <a:ext cx="0" cy="0"/>
          <a:chOff x="0" y="0"/>
          <a:chExt cx="0" cy="0"/>
        </a:xfrm>
      </p:grpSpPr>
      <p:sp>
        <p:nvSpPr>
          <p:cNvPr id="76" name="Google Shape;76;p1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7" name="Google Shape;77;p19"/>
          <p:cNvSpPr txBox="1"/>
          <p:nvPr>
            <p:ph idx="1" type="subTitle"/>
          </p:nvPr>
        </p:nvSpPr>
        <p:spPr>
          <a:xfrm>
            <a:off x="1975050" y="4000825"/>
            <a:ext cx="51939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2_1_1">
    <p:spTree>
      <p:nvGrpSpPr>
        <p:cNvPr id="78" name="Shape 78"/>
        <p:cNvGrpSpPr/>
        <p:nvPr/>
      </p:nvGrpSpPr>
      <p:grpSpPr>
        <a:xfrm>
          <a:off x="0" y="0"/>
          <a:ext cx="0" cy="0"/>
          <a:chOff x="0" y="0"/>
          <a:chExt cx="0" cy="0"/>
        </a:xfrm>
      </p:grpSpPr>
      <p:sp>
        <p:nvSpPr>
          <p:cNvPr id="79" name="Google Shape;79;p20"/>
          <p:cNvSpPr txBox="1"/>
          <p:nvPr>
            <p:ph type="title"/>
          </p:nvPr>
        </p:nvSpPr>
        <p:spPr>
          <a:xfrm>
            <a:off x="5624576" y="1263938"/>
            <a:ext cx="2574600" cy="16707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0" name="Google Shape;80;p20"/>
          <p:cNvSpPr txBox="1"/>
          <p:nvPr>
            <p:ph idx="1" type="subTitle"/>
          </p:nvPr>
        </p:nvSpPr>
        <p:spPr>
          <a:xfrm>
            <a:off x="5624475" y="2797463"/>
            <a:ext cx="2798100" cy="108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353074" y="2878575"/>
            <a:ext cx="4224600" cy="1334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1566338" y="2826900"/>
            <a:ext cx="1717500" cy="1790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6000"/>
              <a:buNone/>
              <a:defRPr sz="9300" u="sng"/>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rot="244">
            <a:off x="3353062" y="4153577"/>
            <a:ext cx="4224600" cy="463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1_1_2_1_2">
    <p:spTree>
      <p:nvGrpSpPr>
        <p:cNvPr id="81" name="Shape 81"/>
        <p:cNvGrpSpPr/>
        <p:nvPr/>
      </p:nvGrpSpPr>
      <p:grpSpPr>
        <a:xfrm>
          <a:off x="0" y="0"/>
          <a:ext cx="0" cy="0"/>
          <a:chOff x="0" y="0"/>
          <a:chExt cx="0" cy="0"/>
        </a:xfrm>
      </p:grpSpPr>
      <p:sp>
        <p:nvSpPr>
          <p:cNvPr id="82" name="Google Shape;82;p2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3" name="Google Shape;83;p21"/>
          <p:cNvSpPr txBox="1"/>
          <p:nvPr>
            <p:ph idx="1" type="subTitle"/>
          </p:nvPr>
        </p:nvSpPr>
        <p:spPr>
          <a:xfrm>
            <a:off x="1975050" y="1882622"/>
            <a:ext cx="5193900" cy="242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84" name="Shape 84"/>
        <p:cNvGrpSpPr/>
        <p:nvPr/>
      </p:nvGrpSpPr>
      <p:grpSpPr>
        <a:xfrm>
          <a:off x="0" y="0"/>
          <a:ext cx="0" cy="0"/>
          <a:chOff x="0" y="0"/>
          <a:chExt cx="0" cy="0"/>
        </a:xfrm>
      </p:grpSpPr>
      <p:sp>
        <p:nvSpPr>
          <p:cNvPr id="85" name="Google Shape;85;p22"/>
          <p:cNvSpPr txBox="1"/>
          <p:nvPr>
            <p:ph idx="1" type="body"/>
          </p:nvPr>
        </p:nvSpPr>
        <p:spPr>
          <a:xfrm>
            <a:off x="720000" y="1237075"/>
            <a:ext cx="3809700" cy="3366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6" name="Google Shape;86;p22"/>
          <p:cNvSpPr txBox="1"/>
          <p:nvPr>
            <p:ph idx="2" type="body"/>
          </p:nvPr>
        </p:nvSpPr>
        <p:spPr>
          <a:xfrm>
            <a:off x="4614300" y="1237075"/>
            <a:ext cx="3809700" cy="3366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7" name="Google Shape;87;p2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88" name="Shape 88"/>
        <p:cNvGrpSpPr/>
        <p:nvPr/>
      </p:nvGrpSpPr>
      <p:grpSpPr>
        <a:xfrm>
          <a:off x="0" y="0"/>
          <a:ext cx="0" cy="0"/>
          <a:chOff x="0" y="0"/>
          <a:chExt cx="0" cy="0"/>
        </a:xfrm>
      </p:grpSpPr>
      <p:sp>
        <p:nvSpPr>
          <p:cNvPr id="89" name="Google Shape;89;p23"/>
          <p:cNvSpPr txBox="1"/>
          <p:nvPr>
            <p:ph idx="1" type="subTitle"/>
          </p:nvPr>
        </p:nvSpPr>
        <p:spPr>
          <a:xfrm>
            <a:off x="720000" y="1904225"/>
            <a:ext cx="3061500" cy="501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Overpass"/>
                <a:ea typeface="Overpass"/>
                <a:cs typeface="Overpass"/>
                <a:sym typeface="Overpass"/>
              </a:defRPr>
            </a:lvl1pPr>
            <a:lvl2pPr lvl="1" rtl="0">
              <a:lnSpc>
                <a:spcPct val="100000"/>
              </a:lnSpc>
              <a:spcBef>
                <a:spcPts val="1600"/>
              </a:spcBef>
              <a:spcAft>
                <a:spcPts val="0"/>
              </a:spcAft>
              <a:buSzPts val="2000"/>
              <a:buFont typeface="Jua"/>
              <a:buNone/>
              <a:defRPr b="1" sz="2000">
                <a:latin typeface="Jua"/>
                <a:ea typeface="Jua"/>
                <a:cs typeface="Jua"/>
                <a:sym typeface="Jua"/>
              </a:defRPr>
            </a:lvl2pPr>
            <a:lvl3pPr lvl="2" rtl="0">
              <a:lnSpc>
                <a:spcPct val="100000"/>
              </a:lnSpc>
              <a:spcBef>
                <a:spcPts val="1600"/>
              </a:spcBef>
              <a:spcAft>
                <a:spcPts val="0"/>
              </a:spcAft>
              <a:buSzPts val="2000"/>
              <a:buFont typeface="Jua"/>
              <a:buNone/>
              <a:defRPr b="1" sz="2000">
                <a:latin typeface="Jua"/>
                <a:ea typeface="Jua"/>
                <a:cs typeface="Jua"/>
                <a:sym typeface="Jua"/>
              </a:defRPr>
            </a:lvl3pPr>
            <a:lvl4pPr lvl="3" rtl="0">
              <a:lnSpc>
                <a:spcPct val="100000"/>
              </a:lnSpc>
              <a:spcBef>
                <a:spcPts val="1600"/>
              </a:spcBef>
              <a:spcAft>
                <a:spcPts val="0"/>
              </a:spcAft>
              <a:buSzPts val="2000"/>
              <a:buFont typeface="Jua"/>
              <a:buNone/>
              <a:defRPr b="1" sz="2000">
                <a:latin typeface="Jua"/>
                <a:ea typeface="Jua"/>
                <a:cs typeface="Jua"/>
                <a:sym typeface="Jua"/>
              </a:defRPr>
            </a:lvl4pPr>
            <a:lvl5pPr lvl="4" rtl="0">
              <a:lnSpc>
                <a:spcPct val="100000"/>
              </a:lnSpc>
              <a:spcBef>
                <a:spcPts val="1600"/>
              </a:spcBef>
              <a:spcAft>
                <a:spcPts val="0"/>
              </a:spcAft>
              <a:buSzPts val="2000"/>
              <a:buFont typeface="Jua"/>
              <a:buNone/>
              <a:defRPr b="1" sz="2000">
                <a:latin typeface="Jua"/>
                <a:ea typeface="Jua"/>
                <a:cs typeface="Jua"/>
                <a:sym typeface="Jua"/>
              </a:defRPr>
            </a:lvl5pPr>
            <a:lvl6pPr lvl="5" rtl="0">
              <a:lnSpc>
                <a:spcPct val="100000"/>
              </a:lnSpc>
              <a:spcBef>
                <a:spcPts val="1600"/>
              </a:spcBef>
              <a:spcAft>
                <a:spcPts val="0"/>
              </a:spcAft>
              <a:buSzPts val="2000"/>
              <a:buFont typeface="Jua"/>
              <a:buNone/>
              <a:defRPr b="1" sz="2000">
                <a:latin typeface="Jua"/>
                <a:ea typeface="Jua"/>
                <a:cs typeface="Jua"/>
                <a:sym typeface="Jua"/>
              </a:defRPr>
            </a:lvl6pPr>
            <a:lvl7pPr lvl="6" rtl="0">
              <a:lnSpc>
                <a:spcPct val="100000"/>
              </a:lnSpc>
              <a:spcBef>
                <a:spcPts val="1600"/>
              </a:spcBef>
              <a:spcAft>
                <a:spcPts val="0"/>
              </a:spcAft>
              <a:buSzPts val="2000"/>
              <a:buFont typeface="Jua"/>
              <a:buNone/>
              <a:defRPr b="1" sz="2000">
                <a:latin typeface="Jua"/>
                <a:ea typeface="Jua"/>
                <a:cs typeface="Jua"/>
                <a:sym typeface="Jua"/>
              </a:defRPr>
            </a:lvl7pPr>
            <a:lvl8pPr lvl="7" rtl="0">
              <a:lnSpc>
                <a:spcPct val="100000"/>
              </a:lnSpc>
              <a:spcBef>
                <a:spcPts val="1600"/>
              </a:spcBef>
              <a:spcAft>
                <a:spcPts val="0"/>
              </a:spcAft>
              <a:buSzPts val="2000"/>
              <a:buFont typeface="Jua"/>
              <a:buNone/>
              <a:defRPr b="1" sz="2000">
                <a:latin typeface="Jua"/>
                <a:ea typeface="Jua"/>
                <a:cs typeface="Jua"/>
                <a:sym typeface="Jua"/>
              </a:defRPr>
            </a:lvl8pPr>
            <a:lvl9pPr lvl="8" rtl="0">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90" name="Google Shape;90;p23"/>
          <p:cNvSpPr txBox="1"/>
          <p:nvPr>
            <p:ph idx="2" type="subTitle"/>
          </p:nvPr>
        </p:nvSpPr>
        <p:spPr>
          <a:xfrm>
            <a:off x="720000" y="3618725"/>
            <a:ext cx="3061500" cy="501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Jua"/>
              <a:buNone/>
              <a:defRPr b="1" sz="2000">
                <a:latin typeface="Overpass"/>
                <a:ea typeface="Overpass"/>
                <a:cs typeface="Overpass"/>
                <a:sym typeface="Overpass"/>
              </a:defRPr>
            </a:lvl1pPr>
            <a:lvl2pPr lvl="1" rtl="0">
              <a:lnSpc>
                <a:spcPct val="100000"/>
              </a:lnSpc>
              <a:spcBef>
                <a:spcPts val="1600"/>
              </a:spcBef>
              <a:spcAft>
                <a:spcPts val="0"/>
              </a:spcAft>
              <a:buSzPts val="2000"/>
              <a:buFont typeface="Jua"/>
              <a:buNone/>
              <a:defRPr b="1" sz="2000">
                <a:latin typeface="Jua"/>
                <a:ea typeface="Jua"/>
                <a:cs typeface="Jua"/>
                <a:sym typeface="Jua"/>
              </a:defRPr>
            </a:lvl2pPr>
            <a:lvl3pPr lvl="2" rtl="0">
              <a:lnSpc>
                <a:spcPct val="100000"/>
              </a:lnSpc>
              <a:spcBef>
                <a:spcPts val="1600"/>
              </a:spcBef>
              <a:spcAft>
                <a:spcPts val="0"/>
              </a:spcAft>
              <a:buSzPts val="2000"/>
              <a:buFont typeface="Jua"/>
              <a:buNone/>
              <a:defRPr b="1" sz="2000">
                <a:latin typeface="Jua"/>
                <a:ea typeface="Jua"/>
                <a:cs typeface="Jua"/>
                <a:sym typeface="Jua"/>
              </a:defRPr>
            </a:lvl3pPr>
            <a:lvl4pPr lvl="3" rtl="0">
              <a:lnSpc>
                <a:spcPct val="100000"/>
              </a:lnSpc>
              <a:spcBef>
                <a:spcPts val="1600"/>
              </a:spcBef>
              <a:spcAft>
                <a:spcPts val="0"/>
              </a:spcAft>
              <a:buSzPts val="2000"/>
              <a:buFont typeface="Jua"/>
              <a:buNone/>
              <a:defRPr b="1" sz="2000">
                <a:latin typeface="Jua"/>
                <a:ea typeface="Jua"/>
                <a:cs typeface="Jua"/>
                <a:sym typeface="Jua"/>
              </a:defRPr>
            </a:lvl4pPr>
            <a:lvl5pPr lvl="4" rtl="0">
              <a:lnSpc>
                <a:spcPct val="100000"/>
              </a:lnSpc>
              <a:spcBef>
                <a:spcPts val="1600"/>
              </a:spcBef>
              <a:spcAft>
                <a:spcPts val="0"/>
              </a:spcAft>
              <a:buSzPts val="2000"/>
              <a:buFont typeface="Jua"/>
              <a:buNone/>
              <a:defRPr b="1" sz="2000">
                <a:latin typeface="Jua"/>
                <a:ea typeface="Jua"/>
                <a:cs typeface="Jua"/>
                <a:sym typeface="Jua"/>
              </a:defRPr>
            </a:lvl5pPr>
            <a:lvl6pPr lvl="5" rtl="0">
              <a:lnSpc>
                <a:spcPct val="100000"/>
              </a:lnSpc>
              <a:spcBef>
                <a:spcPts val="1600"/>
              </a:spcBef>
              <a:spcAft>
                <a:spcPts val="0"/>
              </a:spcAft>
              <a:buSzPts val="2000"/>
              <a:buFont typeface="Jua"/>
              <a:buNone/>
              <a:defRPr b="1" sz="2000">
                <a:latin typeface="Jua"/>
                <a:ea typeface="Jua"/>
                <a:cs typeface="Jua"/>
                <a:sym typeface="Jua"/>
              </a:defRPr>
            </a:lvl6pPr>
            <a:lvl7pPr lvl="6" rtl="0">
              <a:lnSpc>
                <a:spcPct val="100000"/>
              </a:lnSpc>
              <a:spcBef>
                <a:spcPts val="1600"/>
              </a:spcBef>
              <a:spcAft>
                <a:spcPts val="0"/>
              </a:spcAft>
              <a:buSzPts val="2000"/>
              <a:buFont typeface="Jua"/>
              <a:buNone/>
              <a:defRPr b="1" sz="2000">
                <a:latin typeface="Jua"/>
                <a:ea typeface="Jua"/>
                <a:cs typeface="Jua"/>
                <a:sym typeface="Jua"/>
              </a:defRPr>
            </a:lvl7pPr>
            <a:lvl8pPr lvl="7" rtl="0">
              <a:lnSpc>
                <a:spcPct val="100000"/>
              </a:lnSpc>
              <a:spcBef>
                <a:spcPts val="1600"/>
              </a:spcBef>
              <a:spcAft>
                <a:spcPts val="0"/>
              </a:spcAft>
              <a:buSzPts val="2000"/>
              <a:buFont typeface="Jua"/>
              <a:buNone/>
              <a:defRPr b="1" sz="2000">
                <a:latin typeface="Jua"/>
                <a:ea typeface="Jua"/>
                <a:cs typeface="Jua"/>
                <a:sym typeface="Jua"/>
              </a:defRPr>
            </a:lvl8pPr>
            <a:lvl9pPr lvl="8" rtl="0">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91" name="Google Shape;91;p23"/>
          <p:cNvSpPr txBox="1"/>
          <p:nvPr>
            <p:ph idx="3" type="subTitle"/>
          </p:nvPr>
        </p:nvSpPr>
        <p:spPr>
          <a:xfrm>
            <a:off x="720000" y="2254500"/>
            <a:ext cx="3061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2" name="Google Shape;92;p23"/>
          <p:cNvSpPr txBox="1"/>
          <p:nvPr>
            <p:ph idx="4" type="subTitle"/>
          </p:nvPr>
        </p:nvSpPr>
        <p:spPr>
          <a:xfrm>
            <a:off x="720000" y="3969000"/>
            <a:ext cx="3061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93" name="Google Shape;93;p23"/>
          <p:cNvSpPr txBox="1"/>
          <p:nvPr>
            <p:ph type="title"/>
          </p:nvPr>
        </p:nvSpPr>
        <p:spPr>
          <a:xfrm>
            <a:off x="720000" y="540000"/>
            <a:ext cx="3852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4" name="Shape 94"/>
        <p:cNvGrpSpPr/>
        <p:nvPr/>
      </p:nvGrpSpPr>
      <p:grpSpPr>
        <a:xfrm>
          <a:off x="0" y="0"/>
          <a:ext cx="0" cy="0"/>
          <a:chOff x="0" y="0"/>
          <a:chExt cx="0" cy="0"/>
        </a:xfrm>
      </p:grpSpPr>
      <p:sp>
        <p:nvSpPr>
          <p:cNvPr id="95" name="Google Shape;95;p24"/>
          <p:cNvSpPr txBox="1"/>
          <p:nvPr>
            <p:ph type="title"/>
          </p:nvPr>
        </p:nvSpPr>
        <p:spPr>
          <a:xfrm>
            <a:off x="720000" y="540000"/>
            <a:ext cx="35964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6" name="Google Shape;96;p24"/>
          <p:cNvSpPr txBox="1"/>
          <p:nvPr>
            <p:ph idx="2" type="title"/>
          </p:nvPr>
        </p:nvSpPr>
        <p:spPr>
          <a:xfrm>
            <a:off x="720000" y="1302150"/>
            <a:ext cx="2336400" cy="48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7" name="Google Shape;97;p24"/>
          <p:cNvSpPr txBox="1"/>
          <p:nvPr>
            <p:ph idx="1" type="subTitle"/>
          </p:nvPr>
        </p:nvSpPr>
        <p:spPr>
          <a:xfrm>
            <a:off x="720000" y="1639578"/>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 name="Google Shape;98;p24"/>
          <p:cNvSpPr txBox="1"/>
          <p:nvPr>
            <p:ph idx="3" type="title"/>
          </p:nvPr>
        </p:nvSpPr>
        <p:spPr>
          <a:xfrm>
            <a:off x="720000" y="2482762"/>
            <a:ext cx="2336400" cy="48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 name="Google Shape;99;p24"/>
          <p:cNvSpPr txBox="1"/>
          <p:nvPr>
            <p:ph idx="4" type="subTitle"/>
          </p:nvPr>
        </p:nvSpPr>
        <p:spPr>
          <a:xfrm>
            <a:off x="720000" y="2820191"/>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24"/>
          <p:cNvSpPr txBox="1"/>
          <p:nvPr>
            <p:ph idx="5" type="title"/>
          </p:nvPr>
        </p:nvSpPr>
        <p:spPr>
          <a:xfrm>
            <a:off x="720000" y="3663375"/>
            <a:ext cx="2336400" cy="489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1" name="Google Shape;101;p24"/>
          <p:cNvSpPr txBox="1"/>
          <p:nvPr>
            <p:ph idx="6" type="subTitle"/>
          </p:nvPr>
        </p:nvSpPr>
        <p:spPr>
          <a:xfrm>
            <a:off x="720000" y="4000828"/>
            <a:ext cx="2336400" cy="60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1_2">
    <p:spTree>
      <p:nvGrpSpPr>
        <p:cNvPr id="102" name="Shape 102"/>
        <p:cNvGrpSpPr/>
        <p:nvPr/>
      </p:nvGrpSpPr>
      <p:grpSpPr>
        <a:xfrm>
          <a:off x="0" y="0"/>
          <a:ext cx="0" cy="0"/>
          <a:chOff x="0" y="0"/>
          <a:chExt cx="0" cy="0"/>
        </a:xfrm>
      </p:grpSpPr>
      <p:sp>
        <p:nvSpPr>
          <p:cNvPr id="103" name="Google Shape;103;p25"/>
          <p:cNvSpPr txBox="1"/>
          <p:nvPr>
            <p:ph type="title"/>
          </p:nvPr>
        </p:nvSpPr>
        <p:spPr>
          <a:xfrm>
            <a:off x="720001" y="3609800"/>
            <a:ext cx="24984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25"/>
          <p:cNvSpPr txBox="1"/>
          <p:nvPr>
            <p:ph idx="1" type="subTitle"/>
          </p:nvPr>
        </p:nvSpPr>
        <p:spPr>
          <a:xfrm>
            <a:off x="720022" y="3995604"/>
            <a:ext cx="24984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25"/>
          <p:cNvSpPr txBox="1"/>
          <p:nvPr>
            <p:ph idx="2" type="title"/>
          </p:nvPr>
        </p:nvSpPr>
        <p:spPr>
          <a:xfrm>
            <a:off x="3322789" y="3609800"/>
            <a:ext cx="24984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25"/>
          <p:cNvSpPr txBox="1"/>
          <p:nvPr>
            <p:ph idx="3" type="subTitle"/>
          </p:nvPr>
        </p:nvSpPr>
        <p:spPr>
          <a:xfrm>
            <a:off x="3322809" y="3995604"/>
            <a:ext cx="24984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25"/>
          <p:cNvSpPr txBox="1"/>
          <p:nvPr>
            <p:ph idx="4" type="title"/>
          </p:nvPr>
        </p:nvSpPr>
        <p:spPr>
          <a:xfrm>
            <a:off x="5925564" y="3609800"/>
            <a:ext cx="24984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25"/>
          <p:cNvSpPr txBox="1"/>
          <p:nvPr>
            <p:ph idx="5" type="subTitle"/>
          </p:nvPr>
        </p:nvSpPr>
        <p:spPr>
          <a:xfrm>
            <a:off x="5925584" y="3995604"/>
            <a:ext cx="24984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5"/>
          <p:cNvSpPr txBox="1"/>
          <p:nvPr>
            <p:ph idx="6"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0" name="Shape 110"/>
        <p:cNvGrpSpPr/>
        <p:nvPr/>
      </p:nvGrpSpPr>
      <p:grpSpPr>
        <a:xfrm>
          <a:off x="0" y="0"/>
          <a:ext cx="0" cy="0"/>
          <a:chOff x="0" y="0"/>
          <a:chExt cx="0" cy="0"/>
        </a:xfrm>
      </p:grpSpPr>
      <p:sp>
        <p:nvSpPr>
          <p:cNvPr id="111" name="Google Shape;111;p2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2" name="Google Shape;112;p26"/>
          <p:cNvSpPr txBox="1"/>
          <p:nvPr>
            <p:ph idx="2" type="title"/>
          </p:nvPr>
        </p:nvSpPr>
        <p:spPr>
          <a:xfrm>
            <a:off x="1010176" y="1876861"/>
            <a:ext cx="30861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3" name="Google Shape;113;p26"/>
          <p:cNvSpPr txBox="1"/>
          <p:nvPr>
            <p:ph idx="1" type="subTitle"/>
          </p:nvPr>
        </p:nvSpPr>
        <p:spPr>
          <a:xfrm>
            <a:off x="1010188" y="2262590"/>
            <a:ext cx="30861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6"/>
          <p:cNvSpPr txBox="1"/>
          <p:nvPr>
            <p:ph idx="3" type="title"/>
          </p:nvPr>
        </p:nvSpPr>
        <p:spPr>
          <a:xfrm>
            <a:off x="5047726" y="1876861"/>
            <a:ext cx="30861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 name="Google Shape;115;p26"/>
          <p:cNvSpPr txBox="1"/>
          <p:nvPr>
            <p:ph idx="4" type="subTitle"/>
          </p:nvPr>
        </p:nvSpPr>
        <p:spPr>
          <a:xfrm>
            <a:off x="5047737" y="2262590"/>
            <a:ext cx="30861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6"/>
          <p:cNvSpPr txBox="1"/>
          <p:nvPr>
            <p:ph idx="5" type="title"/>
          </p:nvPr>
        </p:nvSpPr>
        <p:spPr>
          <a:xfrm>
            <a:off x="1010163" y="3609787"/>
            <a:ext cx="30861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7" name="Google Shape;117;p26"/>
          <p:cNvSpPr txBox="1"/>
          <p:nvPr>
            <p:ph idx="6" type="subTitle"/>
          </p:nvPr>
        </p:nvSpPr>
        <p:spPr>
          <a:xfrm>
            <a:off x="1010188" y="3995592"/>
            <a:ext cx="30861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26"/>
          <p:cNvSpPr txBox="1"/>
          <p:nvPr>
            <p:ph idx="7" type="title"/>
          </p:nvPr>
        </p:nvSpPr>
        <p:spPr>
          <a:xfrm>
            <a:off x="5047712" y="3609787"/>
            <a:ext cx="30861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6"/>
          <p:cNvSpPr txBox="1"/>
          <p:nvPr>
            <p:ph idx="8" type="subTitle"/>
          </p:nvPr>
        </p:nvSpPr>
        <p:spPr>
          <a:xfrm>
            <a:off x="5047717" y="3995592"/>
            <a:ext cx="30861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0" name="Shape 120"/>
        <p:cNvGrpSpPr/>
        <p:nvPr/>
      </p:nvGrpSpPr>
      <p:grpSpPr>
        <a:xfrm>
          <a:off x="0" y="0"/>
          <a:ext cx="0" cy="0"/>
          <a:chOff x="0" y="0"/>
          <a:chExt cx="0" cy="0"/>
        </a:xfrm>
      </p:grpSpPr>
      <p:sp>
        <p:nvSpPr>
          <p:cNvPr id="121" name="Google Shape;121;p2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22" name="Google Shape;122;p27"/>
          <p:cNvSpPr txBox="1"/>
          <p:nvPr>
            <p:ph idx="2" type="title"/>
          </p:nvPr>
        </p:nvSpPr>
        <p:spPr>
          <a:xfrm>
            <a:off x="720000" y="1835250"/>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3" name="Google Shape;123;p27"/>
          <p:cNvSpPr txBox="1"/>
          <p:nvPr>
            <p:ph idx="1" type="subTitle"/>
          </p:nvPr>
        </p:nvSpPr>
        <p:spPr>
          <a:xfrm>
            <a:off x="720000" y="2273875"/>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7"/>
          <p:cNvSpPr txBox="1"/>
          <p:nvPr>
            <p:ph idx="3" type="title"/>
          </p:nvPr>
        </p:nvSpPr>
        <p:spPr>
          <a:xfrm>
            <a:off x="3419271" y="1835250"/>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5" name="Google Shape;125;p27"/>
          <p:cNvSpPr txBox="1"/>
          <p:nvPr>
            <p:ph idx="4" type="subTitle"/>
          </p:nvPr>
        </p:nvSpPr>
        <p:spPr>
          <a:xfrm>
            <a:off x="3419271" y="2273875"/>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27"/>
          <p:cNvSpPr txBox="1"/>
          <p:nvPr>
            <p:ph idx="5" type="title"/>
          </p:nvPr>
        </p:nvSpPr>
        <p:spPr>
          <a:xfrm>
            <a:off x="720000" y="3602675"/>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27"/>
          <p:cNvSpPr txBox="1"/>
          <p:nvPr>
            <p:ph idx="6" type="subTitle"/>
          </p:nvPr>
        </p:nvSpPr>
        <p:spPr>
          <a:xfrm>
            <a:off x="720000" y="4041450"/>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27"/>
          <p:cNvSpPr txBox="1"/>
          <p:nvPr>
            <p:ph idx="7" type="title"/>
          </p:nvPr>
        </p:nvSpPr>
        <p:spPr>
          <a:xfrm>
            <a:off x="3419271" y="3602675"/>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27"/>
          <p:cNvSpPr txBox="1"/>
          <p:nvPr>
            <p:ph idx="8" type="subTitle"/>
          </p:nvPr>
        </p:nvSpPr>
        <p:spPr>
          <a:xfrm>
            <a:off x="3419271" y="4041450"/>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27"/>
          <p:cNvSpPr txBox="1"/>
          <p:nvPr>
            <p:ph idx="9" type="title"/>
          </p:nvPr>
        </p:nvSpPr>
        <p:spPr>
          <a:xfrm>
            <a:off x="6118549" y="1835250"/>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1" name="Google Shape;131;p27"/>
          <p:cNvSpPr txBox="1"/>
          <p:nvPr>
            <p:ph idx="13" type="subTitle"/>
          </p:nvPr>
        </p:nvSpPr>
        <p:spPr>
          <a:xfrm>
            <a:off x="6118550" y="2273875"/>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7"/>
          <p:cNvSpPr txBox="1"/>
          <p:nvPr>
            <p:ph idx="14" type="title"/>
          </p:nvPr>
        </p:nvSpPr>
        <p:spPr>
          <a:xfrm>
            <a:off x="6118549" y="3602675"/>
            <a:ext cx="2305500" cy="48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3" name="Google Shape;133;p27"/>
          <p:cNvSpPr txBox="1"/>
          <p:nvPr>
            <p:ph idx="15" type="subTitle"/>
          </p:nvPr>
        </p:nvSpPr>
        <p:spPr>
          <a:xfrm>
            <a:off x="6118550" y="4041450"/>
            <a:ext cx="2305500" cy="56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even columns">
  <p:cSld name="BLANK_1_1_1_1_1_2">
    <p:spTree>
      <p:nvGrpSpPr>
        <p:cNvPr id="134" name="Shape 134"/>
        <p:cNvGrpSpPr/>
        <p:nvPr/>
      </p:nvGrpSpPr>
      <p:grpSpPr>
        <a:xfrm>
          <a:off x="0" y="0"/>
          <a:ext cx="0" cy="0"/>
          <a:chOff x="0" y="0"/>
          <a:chExt cx="0" cy="0"/>
        </a:xfrm>
      </p:grpSpPr>
      <p:sp>
        <p:nvSpPr>
          <p:cNvPr id="135" name="Google Shape;135;p28"/>
          <p:cNvSpPr txBox="1"/>
          <p:nvPr>
            <p:ph type="title"/>
          </p:nvPr>
        </p:nvSpPr>
        <p:spPr>
          <a:xfrm>
            <a:off x="1701300" y="36098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6" name="Google Shape;136;p28"/>
          <p:cNvSpPr txBox="1"/>
          <p:nvPr>
            <p:ph idx="1" type="subTitle"/>
          </p:nvPr>
        </p:nvSpPr>
        <p:spPr>
          <a:xfrm>
            <a:off x="1701315" y="39956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8"/>
          <p:cNvSpPr txBox="1"/>
          <p:nvPr>
            <p:ph idx="2" type="title"/>
          </p:nvPr>
        </p:nvSpPr>
        <p:spPr>
          <a:xfrm>
            <a:off x="3663892" y="36098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8" name="Google Shape;138;p28"/>
          <p:cNvSpPr txBox="1"/>
          <p:nvPr>
            <p:ph idx="3" type="subTitle"/>
          </p:nvPr>
        </p:nvSpPr>
        <p:spPr>
          <a:xfrm>
            <a:off x="3663907" y="39956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 name="Google Shape;139;p28"/>
          <p:cNvSpPr txBox="1"/>
          <p:nvPr>
            <p:ph idx="4" type="title"/>
          </p:nvPr>
        </p:nvSpPr>
        <p:spPr>
          <a:xfrm>
            <a:off x="5626484" y="36098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 name="Google Shape;140;p28"/>
          <p:cNvSpPr txBox="1"/>
          <p:nvPr>
            <p:ph idx="5" type="subTitle"/>
          </p:nvPr>
        </p:nvSpPr>
        <p:spPr>
          <a:xfrm>
            <a:off x="5626498" y="39956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8"/>
          <p:cNvSpPr txBox="1"/>
          <p:nvPr>
            <p:ph idx="6" type="title"/>
          </p:nvPr>
        </p:nvSpPr>
        <p:spPr>
          <a:xfrm>
            <a:off x="720000" y="18949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2" name="Google Shape;142;p28"/>
          <p:cNvSpPr txBox="1"/>
          <p:nvPr>
            <p:ph idx="7" type="subTitle"/>
          </p:nvPr>
        </p:nvSpPr>
        <p:spPr>
          <a:xfrm>
            <a:off x="720015" y="22807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8"/>
          <p:cNvSpPr txBox="1"/>
          <p:nvPr>
            <p:ph idx="8" type="title"/>
          </p:nvPr>
        </p:nvSpPr>
        <p:spPr>
          <a:xfrm>
            <a:off x="2682592" y="18949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4" name="Google Shape;144;p28"/>
          <p:cNvSpPr txBox="1"/>
          <p:nvPr>
            <p:ph idx="9" type="subTitle"/>
          </p:nvPr>
        </p:nvSpPr>
        <p:spPr>
          <a:xfrm>
            <a:off x="2682607" y="22807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5" name="Google Shape;145;p28"/>
          <p:cNvSpPr txBox="1"/>
          <p:nvPr>
            <p:ph idx="13" type="title"/>
          </p:nvPr>
        </p:nvSpPr>
        <p:spPr>
          <a:xfrm>
            <a:off x="4645184" y="18949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6" name="Google Shape;146;p28"/>
          <p:cNvSpPr txBox="1"/>
          <p:nvPr>
            <p:ph idx="14" type="subTitle"/>
          </p:nvPr>
        </p:nvSpPr>
        <p:spPr>
          <a:xfrm>
            <a:off x="4645198" y="22807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7" name="Google Shape;147;p28"/>
          <p:cNvSpPr txBox="1"/>
          <p:nvPr>
            <p:ph idx="15" type="title"/>
          </p:nvPr>
        </p:nvSpPr>
        <p:spPr>
          <a:xfrm>
            <a:off x="6607775" y="1894900"/>
            <a:ext cx="1816200" cy="527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2400"/>
              <a:buNone/>
              <a:defRPr sz="2000" u="sng"/>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8" name="Google Shape;148;p28"/>
          <p:cNvSpPr txBox="1"/>
          <p:nvPr>
            <p:ph idx="16" type="subTitle"/>
          </p:nvPr>
        </p:nvSpPr>
        <p:spPr>
          <a:xfrm>
            <a:off x="6607790" y="2280703"/>
            <a:ext cx="1816200" cy="6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9" name="Google Shape;149;p28"/>
          <p:cNvSpPr txBox="1"/>
          <p:nvPr>
            <p:ph idx="17"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0" name="Shape 150"/>
        <p:cNvGrpSpPr/>
        <p:nvPr/>
      </p:nvGrpSpPr>
      <p:grpSpPr>
        <a:xfrm>
          <a:off x="0" y="0"/>
          <a:ext cx="0" cy="0"/>
          <a:chOff x="0" y="0"/>
          <a:chExt cx="0" cy="0"/>
        </a:xfrm>
      </p:grpSpPr>
      <p:sp>
        <p:nvSpPr>
          <p:cNvPr id="151" name="Google Shape;151;p29"/>
          <p:cNvSpPr txBox="1"/>
          <p:nvPr>
            <p:ph hasCustomPrompt="1" type="title"/>
          </p:nvPr>
        </p:nvSpPr>
        <p:spPr>
          <a:xfrm rot="-178">
            <a:off x="1679950" y="781400"/>
            <a:ext cx="5784000" cy="1208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2" name="Google Shape;152;p29"/>
          <p:cNvSpPr txBox="1"/>
          <p:nvPr>
            <p:ph idx="1" type="subTitle"/>
          </p:nvPr>
        </p:nvSpPr>
        <p:spPr>
          <a:xfrm>
            <a:off x="1679950" y="1929643"/>
            <a:ext cx="5784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9"/>
          <p:cNvSpPr txBox="1"/>
          <p:nvPr>
            <p:ph hasCustomPrompt="1" idx="2" type="title"/>
          </p:nvPr>
        </p:nvSpPr>
        <p:spPr>
          <a:xfrm>
            <a:off x="1679950" y="2768758"/>
            <a:ext cx="5784000" cy="1208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 name="Google Shape;154;p29"/>
          <p:cNvSpPr txBox="1"/>
          <p:nvPr>
            <p:ph idx="3" type="subTitle"/>
          </p:nvPr>
        </p:nvSpPr>
        <p:spPr>
          <a:xfrm>
            <a:off x="1679950" y="3917050"/>
            <a:ext cx="5784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155" name="Shape 155"/>
        <p:cNvGrpSpPr/>
        <p:nvPr/>
      </p:nvGrpSpPr>
      <p:grpSpPr>
        <a:xfrm>
          <a:off x="0" y="0"/>
          <a:ext cx="0" cy="0"/>
          <a:chOff x="0" y="0"/>
          <a:chExt cx="0" cy="0"/>
        </a:xfrm>
      </p:grpSpPr>
      <p:sp>
        <p:nvSpPr>
          <p:cNvPr id="156" name="Google Shape;156;p30"/>
          <p:cNvSpPr txBox="1"/>
          <p:nvPr>
            <p:ph idx="1" type="subTitle"/>
          </p:nvPr>
        </p:nvSpPr>
        <p:spPr>
          <a:xfrm>
            <a:off x="720000" y="3106283"/>
            <a:ext cx="2316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30"/>
          <p:cNvSpPr txBox="1"/>
          <p:nvPr>
            <p:ph idx="2" type="subTitle"/>
          </p:nvPr>
        </p:nvSpPr>
        <p:spPr>
          <a:xfrm>
            <a:off x="6106400" y="3106283"/>
            <a:ext cx="23160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30"/>
          <p:cNvSpPr txBox="1"/>
          <p:nvPr>
            <p:ph hasCustomPrompt="1" type="title"/>
          </p:nvPr>
        </p:nvSpPr>
        <p:spPr>
          <a:xfrm>
            <a:off x="720000" y="1959021"/>
            <a:ext cx="2316000" cy="117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70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9" name="Google Shape;159;p30"/>
          <p:cNvSpPr txBox="1"/>
          <p:nvPr>
            <p:ph hasCustomPrompt="1" idx="3" type="title"/>
          </p:nvPr>
        </p:nvSpPr>
        <p:spPr>
          <a:xfrm>
            <a:off x="6106400" y="1959021"/>
            <a:ext cx="2316000" cy="1176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6200"/>
              <a:buNone/>
              <a:defRPr sz="7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0" name="Google Shape;160;p30"/>
          <p:cNvSpPr txBox="1"/>
          <p:nvPr>
            <p:ph idx="4"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 name="Google Shape;18;p4"/>
          <p:cNvSpPr txBox="1"/>
          <p:nvPr>
            <p:ph idx="1" type="body"/>
          </p:nvPr>
        </p:nvSpPr>
        <p:spPr>
          <a:xfrm>
            <a:off x="720000" y="1174500"/>
            <a:ext cx="7704000" cy="3429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1" name="Shape 161"/>
        <p:cNvGrpSpPr/>
        <p:nvPr/>
      </p:nvGrpSpPr>
      <p:grpSpPr>
        <a:xfrm>
          <a:off x="0" y="0"/>
          <a:ext cx="0" cy="0"/>
          <a:chOff x="0" y="0"/>
          <a:chExt cx="0" cy="0"/>
        </a:xfrm>
      </p:grpSpPr>
      <p:sp>
        <p:nvSpPr>
          <p:cNvPr id="162" name="Google Shape;162;p31"/>
          <p:cNvSpPr txBox="1"/>
          <p:nvPr>
            <p:ph type="ctrTitle"/>
          </p:nvPr>
        </p:nvSpPr>
        <p:spPr>
          <a:xfrm>
            <a:off x="1719400" y="540000"/>
            <a:ext cx="5705400" cy="1778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5200"/>
              <a:buNone/>
              <a:defRPr sz="10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31"/>
          <p:cNvSpPr txBox="1"/>
          <p:nvPr>
            <p:ph idx="1" type="subTitle"/>
          </p:nvPr>
        </p:nvSpPr>
        <p:spPr>
          <a:xfrm>
            <a:off x="2762400" y="2275232"/>
            <a:ext cx="36192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64" name="Google Shape;164;p31"/>
          <p:cNvSpPr txBox="1"/>
          <p:nvPr>
            <p:ph idx="2" type="subTitle"/>
          </p:nvPr>
        </p:nvSpPr>
        <p:spPr>
          <a:xfrm rot="-1140">
            <a:off x="2762400" y="4184197"/>
            <a:ext cx="36192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65" name="Google Shape;165;p31"/>
          <p:cNvSpPr txBox="1"/>
          <p:nvPr/>
        </p:nvSpPr>
        <p:spPr>
          <a:xfrm>
            <a:off x="2762400" y="3459965"/>
            <a:ext cx="3619200" cy="766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Karla"/>
                <a:ea typeface="Karla"/>
                <a:cs typeface="Karla"/>
                <a:sym typeface="Karla"/>
              </a:rPr>
              <a:t>CREDITS:</a:t>
            </a:r>
            <a:r>
              <a:rPr lang="en" sz="1100">
                <a:solidFill>
                  <a:schemeClr val="dk1"/>
                </a:solidFill>
                <a:latin typeface="Karla"/>
                <a:ea typeface="Karla"/>
                <a:cs typeface="Karla"/>
                <a:sym typeface="Karla"/>
              </a:rPr>
              <a:t> This presentation template was created by </a:t>
            </a:r>
            <a:r>
              <a:rPr b="1" lang="en" sz="1100">
                <a:solidFill>
                  <a:schemeClr val="dk1"/>
                </a:solidFill>
                <a:uFill>
                  <a:noFill/>
                </a:uFill>
                <a:latin typeface="Karla"/>
                <a:ea typeface="Karla"/>
                <a:cs typeface="Karla"/>
                <a:sym typeface="Karla"/>
                <a:hlinkClick r:id="rId2">
                  <a:extLst>
                    <a:ext uri="{A12FA001-AC4F-418D-AE19-62706E023703}">
                      <ahyp:hlinkClr val="tx"/>
                    </a:ext>
                  </a:extLst>
                </a:hlinkClick>
              </a:rPr>
              <a:t>Slidesgo</a:t>
            </a:r>
            <a:r>
              <a:rPr b="1" lang="en" sz="1100">
                <a:solidFill>
                  <a:schemeClr val="dk1"/>
                </a:solidFill>
                <a:latin typeface="Karla"/>
                <a:ea typeface="Karla"/>
                <a:cs typeface="Karla"/>
                <a:sym typeface="Karla"/>
              </a:rPr>
              <a:t>,</a:t>
            </a:r>
            <a:r>
              <a:rPr lang="en" sz="1100">
                <a:solidFill>
                  <a:schemeClr val="dk1"/>
                </a:solidFill>
                <a:latin typeface="Karla"/>
                <a:ea typeface="Karla"/>
                <a:cs typeface="Karla"/>
                <a:sym typeface="Karla"/>
              </a:rPr>
              <a:t> including icons by </a:t>
            </a:r>
            <a:r>
              <a:rPr b="1" lang="en" sz="1100">
                <a:solidFill>
                  <a:schemeClr val="dk1"/>
                </a:solidFill>
                <a:uFill>
                  <a:noFill/>
                </a:uFill>
                <a:latin typeface="Karla"/>
                <a:ea typeface="Karla"/>
                <a:cs typeface="Karla"/>
                <a:sym typeface="Karla"/>
                <a:hlinkClick r:id="rId3">
                  <a:extLst>
                    <a:ext uri="{A12FA001-AC4F-418D-AE19-62706E023703}">
                      <ahyp:hlinkClr val="tx"/>
                    </a:ext>
                  </a:extLst>
                </a:hlinkClick>
              </a:rPr>
              <a:t>Flaticon</a:t>
            </a:r>
            <a:r>
              <a:rPr b="1" lang="en" sz="1100">
                <a:solidFill>
                  <a:schemeClr val="dk1"/>
                </a:solidFill>
                <a:latin typeface="Karla"/>
                <a:ea typeface="Karla"/>
                <a:cs typeface="Karla"/>
                <a:sym typeface="Karla"/>
              </a:rPr>
              <a:t>,</a:t>
            </a:r>
            <a:r>
              <a:rPr lang="en" sz="1100">
                <a:solidFill>
                  <a:schemeClr val="dk1"/>
                </a:solidFill>
                <a:latin typeface="Karla"/>
                <a:ea typeface="Karla"/>
                <a:cs typeface="Karla"/>
                <a:sym typeface="Karla"/>
              </a:rPr>
              <a:t> and infographics &amp; images by </a:t>
            </a:r>
            <a:r>
              <a:rPr b="1" lang="en" sz="1100">
                <a:solidFill>
                  <a:schemeClr val="dk1"/>
                </a:solidFill>
                <a:uFill>
                  <a:noFill/>
                </a:uFill>
                <a:latin typeface="Karla"/>
                <a:ea typeface="Karla"/>
                <a:cs typeface="Karla"/>
                <a:sym typeface="Karla"/>
                <a:hlinkClick r:id="rId4">
                  <a:extLst>
                    <a:ext uri="{A12FA001-AC4F-418D-AE19-62706E023703}">
                      <ahyp:hlinkClr val="tx"/>
                    </a:ext>
                  </a:extLst>
                </a:hlinkClick>
              </a:rPr>
              <a:t>Freepik</a:t>
            </a:r>
            <a:endParaRPr b="1" sz="1100">
              <a:solidFill>
                <a:schemeClr val="dk1"/>
              </a:solidFill>
              <a:latin typeface="Karla"/>
              <a:ea typeface="Karla"/>
              <a:cs typeface="Karla"/>
              <a:sym typeface="Karl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66" name="Shape 166"/>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7" name="Shape 167"/>
        <p:cNvGrpSpPr/>
        <p:nvPr/>
      </p:nvGrpSpPr>
      <p:grpSpPr>
        <a:xfrm>
          <a:off x="0" y="0"/>
          <a:ext cx="0" cy="0"/>
          <a:chOff x="0" y="0"/>
          <a:chExt cx="0" cy="0"/>
        </a:xfrm>
      </p:grpSpPr>
      <p:pic>
        <p:nvPicPr>
          <p:cNvPr id="168" name="Google Shape;168;p33"/>
          <p:cNvPicPr preferRelativeResize="0"/>
          <p:nvPr/>
        </p:nvPicPr>
        <p:blipFill rotWithShape="1">
          <a:blip r:embed="rId2">
            <a:alphaModFix/>
          </a:blip>
          <a:srcRect b="0" l="0" r="94548" t="0"/>
          <a:stretch/>
        </p:blipFill>
        <p:spPr>
          <a:xfrm>
            <a:off x="-2" y="0"/>
            <a:ext cx="421301" cy="5143500"/>
          </a:xfrm>
          <a:prstGeom prst="rect">
            <a:avLst/>
          </a:prstGeom>
          <a:noFill/>
          <a:ln>
            <a:noFill/>
          </a:ln>
        </p:spPr>
      </p:pic>
      <p:pic>
        <p:nvPicPr>
          <p:cNvPr id="169" name="Google Shape;169;p33"/>
          <p:cNvPicPr preferRelativeResize="0"/>
          <p:nvPr/>
        </p:nvPicPr>
        <p:blipFill rotWithShape="1">
          <a:blip r:embed="rId2">
            <a:alphaModFix/>
          </a:blip>
          <a:srcRect b="0" l="94548" r="0" t="0"/>
          <a:stretch/>
        </p:blipFill>
        <p:spPr>
          <a:xfrm>
            <a:off x="8722698" y="0"/>
            <a:ext cx="421301"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70" name="Shape 17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171" name="Shape 171"/>
        <p:cNvGrpSpPr/>
        <p:nvPr/>
      </p:nvGrpSpPr>
      <p:grpSpPr>
        <a:xfrm>
          <a:off x="0" y="0"/>
          <a:ext cx="0" cy="0"/>
          <a:chOff x="0" y="0"/>
          <a:chExt cx="0" cy="0"/>
        </a:xfrm>
      </p:grpSpPr>
      <p:pic>
        <p:nvPicPr>
          <p:cNvPr id="172" name="Google Shape;172;p35"/>
          <p:cNvPicPr preferRelativeResize="0"/>
          <p:nvPr/>
        </p:nvPicPr>
        <p:blipFill rotWithShape="1">
          <a:blip r:embed="rId2">
            <a:alphaModFix/>
          </a:blip>
          <a:srcRect b="6223" l="0" r="0" t="87668"/>
          <a:stretch/>
        </p:blipFill>
        <p:spPr>
          <a:xfrm>
            <a:off x="0" y="4771750"/>
            <a:ext cx="9143999" cy="371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bg>
      <p:bgPr>
        <a:blipFill>
          <a:blip r:embed="rId2">
            <a:alphaModFix/>
          </a:blip>
          <a:stretch>
            <a:fillRect/>
          </a:stretch>
        </a:blipFill>
      </p:bgPr>
    </p:bg>
    <p:spTree>
      <p:nvGrpSpPr>
        <p:cNvPr id="173" name="Shape 17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idx="1" type="subTitle"/>
          </p:nvPr>
        </p:nvSpPr>
        <p:spPr>
          <a:xfrm>
            <a:off x="1290775" y="3408725"/>
            <a:ext cx="2907600" cy="50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Jua"/>
              <a:buNone/>
              <a:defRPr b="1" sz="2000">
                <a:latin typeface="Overpass"/>
                <a:ea typeface="Overpass"/>
                <a:cs typeface="Overpass"/>
                <a:sym typeface="Overpass"/>
              </a:defRPr>
            </a:lvl1pPr>
            <a:lvl2pPr lvl="1" algn="ctr">
              <a:lnSpc>
                <a:spcPct val="100000"/>
              </a:lnSpc>
              <a:spcBef>
                <a:spcPts val="160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1" name="Google Shape;21;p5"/>
          <p:cNvSpPr txBox="1"/>
          <p:nvPr>
            <p:ph idx="2" type="subTitle"/>
          </p:nvPr>
        </p:nvSpPr>
        <p:spPr>
          <a:xfrm>
            <a:off x="4945650" y="3408725"/>
            <a:ext cx="2907600" cy="501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Overpass"/>
                <a:ea typeface="Overpass"/>
                <a:cs typeface="Overpass"/>
                <a:sym typeface="Overpass"/>
              </a:defRPr>
            </a:lvl1pPr>
            <a:lvl2pPr lvl="1" rtl="0" algn="ctr">
              <a:lnSpc>
                <a:spcPct val="100000"/>
              </a:lnSpc>
              <a:spcBef>
                <a:spcPts val="160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2" name="Google Shape;22;p5"/>
          <p:cNvSpPr txBox="1"/>
          <p:nvPr>
            <p:ph idx="3" type="subTitle"/>
          </p:nvPr>
        </p:nvSpPr>
        <p:spPr>
          <a:xfrm>
            <a:off x="1290775" y="3759000"/>
            <a:ext cx="2907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 name="Google Shape;23;p5"/>
          <p:cNvSpPr txBox="1"/>
          <p:nvPr>
            <p:ph idx="4" type="subTitle"/>
          </p:nvPr>
        </p:nvSpPr>
        <p:spPr>
          <a:xfrm>
            <a:off x="4945650" y="3759000"/>
            <a:ext cx="2907600" cy="84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 name="Google Shape;24;p5"/>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pic>
        <p:nvPicPr>
          <p:cNvPr id="27" name="Google Shape;27;p6"/>
          <p:cNvPicPr preferRelativeResize="0"/>
          <p:nvPr/>
        </p:nvPicPr>
        <p:blipFill rotWithShape="1">
          <a:blip r:embed="rId2">
            <a:alphaModFix/>
          </a:blip>
          <a:srcRect b="93901" l="0" r="0" t="0"/>
          <a:stretch/>
        </p:blipFill>
        <p:spPr>
          <a:xfrm>
            <a:off x="0" y="4771750"/>
            <a:ext cx="9144000" cy="3717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0" name="Google Shape;30;p7"/>
          <p:cNvSpPr txBox="1"/>
          <p:nvPr>
            <p:ph idx="1" type="subTitle"/>
          </p:nvPr>
        </p:nvSpPr>
        <p:spPr>
          <a:xfrm rot="-455">
            <a:off x="2781450" y="1878740"/>
            <a:ext cx="4532700" cy="20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2431850" y="960900"/>
            <a:ext cx="5992200" cy="32217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9"/>
          <p:cNvSpPr txBox="1"/>
          <p:nvPr>
            <p:ph type="title"/>
          </p:nvPr>
        </p:nvSpPr>
        <p:spPr>
          <a:xfrm>
            <a:off x="1868250" y="540000"/>
            <a:ext cx="5407500" cy="116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600"/>
              <a:buNone/>
              <a:defRPr sz="6000" u="sng"/>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 name="Google Shape;35;p9"/>
          <p:cNvSpPr txBox="1"/>
          <p:nvPr>
            <p:ph idx="1" type="subTitle"/>
          </p:nvPr>
        </p:nvSpPr>
        <p:spPr>
          <a:xfrm>
            <a:off x="2260650" y="1682775"/>
            <a:ext cx="4622700" cy="119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720000" y="1325400"/>
            <a:ext cx="2481300" cy="249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100"/>
              <a:buNone/>
              <a:defRPr sz="3700">
                <a:solidFill>
                  <a:schemeClr val="lt2"/>
                </a:solidFill>
              </a:defRPr>
            </a:lvl1pPr>
            <a:lvl2pPr lvl="1" rtl="0">
              <a:spcBef>
                <a:spcPts val="0"/>
              </a:spcBef>
              <a:spcAft>
                <a:spcPts val="0"/>
              </a:spcAft>
              <a:buClr>
                <a:schemeClr val="lt2"/>
              </a:buClr>
              <a:buSzPts val="3100"/>
              <a:buNone/>
              <a:defRPr>
                <a:solidFill>
                  <a:schemeClr val="lt2"/>
                </a:solidFill>
              </a:defRPr>
            </a:lvl2pPr>
            <a:lvl3pPr lvl="2" rtl="0">
              <a:spcBef>
                <a:spcPts val="0"/>
              </a:spcBef>
              <a:spcAft>
                <a:spcPts val="0"/>
              </a:spcAft>
              <a:buClr>
                <a:schemeClr val="lt2"/>
              </a:buClr>
              <a:buSzPts val="3100"/>
              <a:buNone/>
              <a:defRPr>
                <a:solidFill>
                  <a:schemeClr val="lt2"/>
                </a:solidFill>
              </a:defRPr>
            </a:lvl3pPr>
            <a:lvl4pPr lvl="3" rtl="0">
              <a:spcBef>
                <a:spcPts val="0"/>
              </a:spcBef>
              <a:spcAft>
                <a:spcPts val="0"/>
              </a:spcAft>
              <a:buClr>
                <a:schemeClr val="lt2"/>
              </a:buClr>
              <a:buSzPts val="3100"/>
              <a:buNone/>
              <a:defRPr>
                <a:solidFill>
                  <a:schemeClr val="lt2"/>
                </a:solidFill>
              </a:defRPr>
            </a:lvl4pPr>
            <a:lvl5pPr lvl="4" rtl="0">
              <a:spcBef>
                <a:spcPts val="0"/>
              </a:spcBef>
              <a:spcAft>
                <a:spcPts val="0"/>
              </a:spcAft>
              <a:buClr>
                <a:schemeClr val="lt2"/>
              </a:buClr>
              <a:buSzPts val="3100"/>
              <a:buNone/>
              <a:defRPr>
                <a:solidFill>
                  <a:schemeClr val="lt2"/>
                </a:solidFill>
              </a:defRPr>
            </a:lvl5pPr>
            <a:lvl6pPr lvl="5" rtl="0">
              <a:spcBef>
                <a:spcPts val="0"/>
              </a:spcBef>
              <a:spcAft>
                <a:spcPts val="0"/>
              </a:spcAft>
              <a:buClr>
                <a:schemeClr val="lt2"/>
              </a:buClr>
              <a:buSzPts val="3100"/>
              <a:buNone/>
              <a:defRPr>
                <a:solidFill>
                  <a:schemeClr val="lt2"/>
                </a:solidFill>
              </a:defRPr>
            </a:lvl6pPr>
            <a:lvl7pPr lvl="6" rtl="0">
              <a:spcBef>
                <a:spcPts val="0"/>
              </a:spcBef>
              <a:spcAft>
                <a:spcPts val="0"/>
              </a:spcAft>
              <a:buClr>
                <a:schemeClr val="lt2"/>
              </a:buClr>
              <a:buSzPts val="3100"/>
              <a:buNone/>
              <a:defRPr>
                <a:solidFill>
                  <a:schemeClr val="lt2"/>
                </a:solidFill>
              </a:defRPr>
            </a:lvl7pPr>
            <a:lvl8pPr lvl="7" rtl="0">
              <a:spcBef>
                <a:spcPts val="0"/>
              </a:spcBef>
              <a:spcAft>
                <a:spcPts val="0"/>
              </a:spcAft>
              <a:buClr>
                <a:schemeClr val="lt2"/>
              </a:buClr>
              <a:buSzPts val="3100"/>
              <a:buNone/>
              <a:defRPr>
                <a:solidFill>
                  <a:schemeClr val="lt2"/>
                </a:solidFill>
              </a:defRPr>
            </a:lvl8pPr>
            <a:lvl9pPr lvl="8" rtl="0">
              <a:spcBef>
                <a:spcPts val="0"/>
              </a:spcBef>
              <a:spcAft>
                <a:spcPts val="0"/>
              </a:spcAft>
              <a:buClr>
                <a:schemeClr val="lt2"/>
              </a:buClr>
              <a:buSzPts val="3100"/>
              <a:buNone/>
              <a:defRPr>
                <a:solidFill>
                  <a:schemeClr val="lt2"/>
                </a:solidFill>
              </a:defRPr>
            </a:lvl9pPr>
          </a:lstStyle>
          <a:p/>
        </p:txBody>
      </p:sp>
      <p:sp>
        <p:nvSpPr>
          <p:cNvPr id="38" name="Google Shape;38;p10"/>
          <p:cNvSpPr/>
          <p:nvPr/>
        </p:nvSpPr>
        <p:spPr>
          <a:xfrm>
            <a:off x="0" y="124725"/>
            <a:ext cx="9144000" cy="31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1pPr>
            <a:lvl2pPr lvl="1"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2pPr>
            <a:lvl3pPr lvl="2"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3pPr>
            <a:lvl4pPr lvl="3"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4pPr>
            <a:lvl5pPr lvl="4"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5pPr>
            <a:lvl6pPr lvl="5"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6pPr>
            <a:lvl7pPr lvl="6"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7pPr>
            <a:lvl8pPr lvl="7"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8pPr>
            <a:lvl9pPr lvl="8" rtl="0">
              <a:spcBef>
                <a:spcPts val="0"/>
              </a:spcBef>
              <a:spcAft>
                <a:spcPts val="0"/>
              </a:spcAft>
              <a:buClr>
                <a:schemeClr val="dk1"/>
              </a:buClr>
              <a:buSzPts val="3100"/>
              <a:buFont typeface="Overpass"/>
              <a:buNone/>
              <a:defRPr b="1" sz="3100">
                <a:solidFill>
                  <a:schemeClr val="dk1"/>
                </a:solidFill>
                <a:latin typeface="Overpass"/>
                <a:ea typeface="Overpass"/>
                <a:cs typeface="Overpass"/>
                <a:sym typeface="Overpass"/>
              </a:defRPr>
            </a:lvl9pPr>
          </a:lstStyle>
          <a:p/>
        </p:txBody>
      </p:sp>
      <p:sp>
        <p:nvSpPr>
          <p:cNvPr id="7" name="Google Shape;7;p1"/>
          <p:cNvSpPr txBox="1"/>
          <p:nvPr>
            <p:ph idx="1" type="body"/>
          </p:nvPr>
        </p:nvSpPr>
        <p:spPr>
          <a:xfrm>
            <a:off x="720000" y="1174500"/>
            <a:ext cx="7704000" cy="3429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indent="-317500" lvl="1" marL="914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a:lnSpc>
                <a:spcPct val="100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a:lnSpc>
                <a:spcPct val="100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slide" Target="/ppt/slides/slide9.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slide" Target="/ppt/slides/slide14.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10.xml"/><Relationship Id="rId8"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slide" Target="/ppt/slides/slide11.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9.jpg"/><Relationship Id="rId4" Type="http://schemas.openxmlformats.org/officeDocument/2006/relationships/slide" Target="/ppt/slides/slide12.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slide" Target="/ppt/slides/slide14.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13.xml"/><Relationship Id="rId8"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8.jpg"/><Relationship Id="rId4" Type="http://schemas.openxmlformats.org/officeDocument/2006/relationships/slide" Target="/ppt/slides/slide14.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5.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slide" Target="/ppt/slides/slide16.xml"/><Relationship Id="rId9" Type="http://schemas.openxmlformats.org/officeDocument/2006/relationships/slide" Target="/ppt/slides/slide9.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16.xml"/><Relationship Id="rId8"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ppt/slides/slide2.xml"/><Relationship Id="rId5" Type="http://schemas.openxmlformats.org/officeDocument/2006/relationships/slide" Target="/ppt/slides/slide17.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7.xml"/><Relationship Id="rId10" Type="http://schemas.openxmlformats.org/officeDocument/2006/relationships/slide" Target="/ppt/slid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slide" Target="/ppt/slides/slide2.xml"/><Relationship Id="rId5" Type="http://schemas.openxmlformats.org/officeDocument/2006/relationships/slide" Target="/ppt/slides/slide18.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18.xml"/><Relationship Id="rId10" Type="http://schemas.openxmlformats.org/officeDocument/2006/relationships/slide" Target="/ppt/slid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slide" Target="/ppt/slides/slide19.xml"/><Relationship Id="rId9" Type="http://schemas.openxmlformats.org/officeDocument/2006/relationships/slide" Target="/ppt/slides/slide9.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19.xml"/><Relationship Id="rId8"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3.jpg"/><Relationship Id="rId4" Type="http://schemas.openxmlformats.org/officeDocument/2006/relationships/slide" Target="/ppt/slides/slide14.xml"/><Relationship Id="rId9" Type="http://schemas.openxmlformats.org/officeDocument/2006/relationships/slide" Target="/ppt/slides/slide9.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20.xml"/><Relationship Id="rId8"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6.jpg"/><Relationship Id="rId4" Type="http://schemas.openxmlformats.org/officeDocument/2006/relationships/image" Target="../media/image24.png"/><Relationship Id="rId9" Type="http://schemas.openxmlformats.org/officeDocument/2006/relationships/slide" Target="/ppt/slides/slide9.xml"/><Relationship Id="rId5" Type="http://schemas.openxmlformats.org/officeDocument/2006/relationships/slide" Target="/ppt/slides/slide21.xml"/><Relationship Id="rId6" Type="http://schemas.openxmlformats.org/officeDocument/2006/relationships/slide" Target="/ppt/slides/slide1.xml"/><Relationship Id="rId7" Type="http://schemas.openxmlformats.org/officeDocument/2006/relationships/slide" Target="/ppt/slides/slide21.xml"/><Relationship Id="rId8" Type="http://schemas.openxmlformats.org/officeDocument/2006/relationships/slide" Target="/ppt/slides/slide2.xml"/><Relationship Id="rId10" Type="http://schemas.openxmlformats.org/officeDocument/2006/relationships/slide" Target="/ppt/slid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slide" Target="/ppt/slides/slide22.xml"/><Relationship Id="rId9" Type="http://schemas.openxmlformats.org/officeDocument/2006/relationships/slide" Target="/ppt/slides/slide14.xml"/><Relationship Id="rId5" Type="http://schemas.openxmlformats.org/officeDocument/2006/relationships/slide" Target="/ppt/slides/slide1.xml"/><Relationship Id="rId6" Type="http://schemas.openxmlformats.org/officeDocument/2006/relationships/slide" Target="/ppt/slides/slide22.xml"/><Relationship Id="rId7" Type="http://schemas.openxmlformats.org/officeDocument/2006/relationships/slide" Target="/ppt/slides/slide2.xml"/><Relationship Id="rId8" Type="http://schemas.openxmlformats.org/officeDocument/2006/relationships/slide" Target="/ppt/slid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slide" Target="/ppt/slides/slide23.xml"/><Relationship Id="rId9" Type="http://schemas.openxmlformats.org/officeDocument/2006/relationships/slide" Target="/ppt/slides/slide14.xml"/><Relationship Id="rId5" Type="http://schemas.openxmlformats.org/officeDocument/2006/relationships/slide" Target="/ppt/slides/slide1.xml"/><Relationship Id="rId6" Type="http://schemas.openxmlformats.org/officeDocument/2006/relationships/slide" Target="/ppt/slides/slide23.xml"/><Relationship Id="rId7" Type="http://schemas.openxmlformats.org/officeDocument/2006/relationships/slide" Target="/ppt/slides/slide2.xml"/><Relationship Id="rId8" Type="http://schemas.openxmlformats.org/officeDocument/2006/relationships/slide" Target="/ppt/slid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slide" Target="/ppt/slides/slide24.xml"/><Relationship Id="rId4" Type="http://schemas.openxmlformats.org/officeDocument/2006/relationships/slide" Target="/ppt/slides/slide1.xml"/><Relationship Id="rId9" Type="http://schemas.openxmlformats.org/officeDocument/2006/relationships/image" Target="../media/image25.png"/><Relationship Id="rId5" Type="http://schemas.openxmlformats.org/officeDocument/2006/relationships/slide" Target="/ppt/slides/slide24.xml"/><Relationship Id="rId6" Type="http://schemas.openxmlformats.org/officeDocument/2006/relationships/slide" Target="/ppt/slides/slide2.xml"/><Relationship Id="rId7" Type="http://schemas.openxmlformats.org/officeDocument/2006/relationships/slide" Target="/ppt/slides/slide9.xml"/><Relationship Id="rId8" Type="http://schemas.openxmlformats.org/officeDocument/2006/relationships/slide" Target="/ppt/slid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slide" Target="/ppt/slides/slide25.xml"/><Relationship Id="rId4" Type="http://schemas.openxmlformats.org/officeDocument/2006/relationships/slide" Target="/ppt/slides/slide1.xml"/><Relationship Id="rId9" Type="http://schemas.openxmlformats.org/officeDocument/2006/relationships/image" Target="../media/image35.jpg"/><Relationship Id="rId5" Type="http://schemas.openxmlformats.org/officeDocument/2006/relationships/slide" Target="/ppt/slides/slide25.xml"/><Relationship Id="rId6" Type="http://schemas.openxmlformats.org/officeDocument/2006/relationships/slide" Target="/ppt/slides/slide2.xml"/><Relationship Id="rId7" Type="http://schemas.openxmlformats.org/officeDocument/2006/relationships/slide" Target="/ppt/slides/slide9.xml"/><Relationship Id="rId8" Type="http://schemas.openxmlformats.org/officeDocument/2006/relationships/slide" Target="/ppt/slid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slide" Target="/ppt/slides/slide26.xml"/><Relationship Id="rId4" Type="http://schemas.openxmlformats.org/officeDocument/2006/relationships/slide" Target="/ppt/slides/slide1.xml"/><Relationship Id="rId9" Type="http://schemas.openxmlformats.org/officeDocument/2006/relationships/image" Target="../media/image37.jpg"/><Relationship Id="rId5" Type="http://schemas.openxmlformats.org/officeDocument/2006/relationships/slide" Target="/ppt/slides/slide26.xml"/><Relationship Id="rId6" Type="http://schemas.openxmlformats.org/officeDocument/2006/relationships/slide" Target="/ppt/slides/slide2.xml"/><Relationship Id="rId7" Type="http://schemas.openxmlformats.org/officeDocument/2006/relationships/slide" Target="/ppt/slides/slide9.xml"/><Relationship Id="rId8" Type="http://schemas.openxmlformats.org/officeDocument/2006/relationships/slide" Target="/ppt/slid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slide" Target="/ppt/slides/slide9.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slide" Target="/ppt/slides/slide9.xml"/><Relationship Id="rId4" Type="http://schemas.openxmlformats.org/officeDocument/2006/relationships/slide" Target="/ppt/slides/slide14.xml"/><Relationship Id="rId9" Type="http://schemas.openxmlformats.org/officeDocument/2006/relationships/image" Target="../media/image16.jpg"/><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4.xml"/><Relationship Id="rId8"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slide" Target="/ppt/slides/slide9.xml"/><Relationship Id="rId4" Type="http://schemas.openxmlformats.org/officeDocument/2006/relationships/slide" Target="/ppt/slides/slide14.xml"/><Relationship Id="rId5" Type="http://schemas.openxmlformats.org/officeDocument/2006/relationships/slide" Target="/ppt/slides/slide20.xml"/><Relationship Id="rId6" Type="http://schemas.openxmlformats.org/officeDocument/2006/relationships/slide" Target="/ppt/slides/slide1.xml"/><Relationship Id="rId7" Type="http://schemas.openxmlformats.org/officeDocument/2006/relationships/slide" Target="/ppt/slides/slide5.xml"/><Relationship Id="rId8"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slide" Target="/ppt/slides/slide8.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20.xml"/><Relationship Id="rId8" Type="http://schemas.openxmlformats.org/officeDocument/2006/relationships/slide" Target="/ppt/slides/slide1.xml"/><Relationship Id="rId10"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slide" Target="/ppt/slides/slide9.xml"/><Relationship Id="rId9" Type="http://schemas.openxmlformats.org/officeDocument/2006/relationships/slide" Target="/ppt/slides/slide2.xml"/><Relationship Id="rId5" Type="http://schemas.openxmlformats.org/officeDocument/2006/relationships/slide" Target="/ppt/slides/slide14.xml"/><Relationship Id="rId6" Type="http://schemas.openxmlformats.org/officeDocument/2006/relationships/slide" Target="/ppt/slides/slide20.xml"/><Relationship Id="rId7" Type="http://schemas.openxmlformats.org/officeDocument/2006/relationships/slide" Target="/ppt/slides/slide1.xml"/><Relationship Id="rId8" Type="http://schemas.openxmlformats.org/officeDocument/2006/relationships/slide" Target="/ppt/slid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7"/>
          <p:cNvSpPr txBox="1"/>
          <p:nvPr>
            <p:ph idx="1" type="subTitle"/>
          </p:nvPr>
        </p:nvSpPr>
        <p:spPr>
          <a:xfrm rot="-348">
            <a:off x="1611750" y="1835317"/>
            <a:ext cx="59205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Karla Medium"/>
                <a:ea typeface="Karla Medium"/>
                <a:cs typeface="Karla Medium"/>
                <a:sym typeface="Karla Medium"/>
              </a:rPr>
              <a:t>William Hymer, Andrea Padilla, Paige Park, and Mingduo Zhao</a:t>
            </a:r>
            <a:endParaRPr sz="1400">
              <a:latin typeface="Karla Medium"/>
              <a:ea typeface="Karla Medium"/>
              <a:cs typeface="Karla Medium"/>
              <a:sym typeface="Karla Medium"/>
            </a:endParaRPr>
          </a:p>
        </p:txBody>
      </p:sp>
      <p:sp>
        <p:nvSpPr>
          <p:cNvPr id="179" name="Google Shape;179;p37"/>
          <p:cNvSpPr txBox="1"/>
          <p:nvPr>
            <p:ph idx="2" type="ctrTitle"/>
          </p:nvPr>
        </p:nvSpPr>
        <p:spPr>
          <a:xfrm>
            <a:off x="550525" y="587838"/>
            <a:ext cx="8041500" cy="15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Work From Home and the Post-COVID U.S. Housing Market</a:t>
            </a:r>
            <a:endParaRPr sz="3600"/>
          </a:p>
        </p:txBody>
      </p:sp>
      <p:sp>
        <p:nvSpPr>
          <p:cNvPr id="180" name="Google Shape;180;p37">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181" name="Google Shape;181;p37">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182" name="Google Shape;182;p37">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183" name="Google Shape;183;p37">
            <a:hlinkClick/>
          </p:cNvPr>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7"/>
              </a:rPr>
              <a:t>Intro</a:t>
            </a:r>
            <a:endParaRPr b="1" sz="1000"/>
          </a:p>
        </p:txBody>
      </p:sp>
      <p:sp>
        <p:nvSpPr>
          <p:cNvPr id="184" name="Google Shape;184;p37">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Black"/>
                <a:ea typeface="Overpass Black"/>
                <a:cs typeface="Overpass Black"/>
                <a:sym typeface="Overpass Black"/>
              </a:rPr>
              <a:t>Recap</a:t>
            </a:r>
            <a:endParaRPr b="1"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719275" y="520713"/>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Moving from Descriptive to Actionable </a:t>
            </a:r>
            <a:endParaRPr sz="2400"/>
          </a:p>
        </p:txBody>
      </p:sp>
      <p:sp>
        <p:nvSpPr>
          <p:cNvPr id="291" name="Google Shape;291;p46"/>
          <p:cNvSpPr txBox="1"/>
          <p:nvPr>
            <p:ph idx="1" type="body"/>
          </p:nvPr>
        </p:nvSpPr>
        <p:spPr>
          <a:xfrm>
            <a:off x="720000" y="1237075"/>
            <a:ext cx="35013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WFH and Housing Costs </a:t>
            </a:r>
            <a:endParaRPr b="1"/>
          </a:p>
          <a:p>
            <a:pPr indent="-317500" lvl="0" marL="457200" rtl="0" algn="l">
              <a:spcBef>
                <a:spcPts val="1000"/>
              </a:spcBef>
              <a:spcAft>
                <a:spcPts val="0"/>
              </a:spcAft>
              <a:buSzPts val="1400"/>
              <a:buChar char="●"/>
            </a:pPr>
            <a:r>
              <a:rPr lang="en"/>
              <a:t>Machine learning results showed importance of rent variable </a:t>
            </a:r>
            <a:endParaRPr/>
          </a:p>
          <a:p>
            <a:pPr indent="-317500" lvl="0" marL="457200" rtl="0" algn="l">
              <a:spcBef>
                <a:spcPts val="1000"/>
              </a:spcBef>
              <a:spcAft>
                <a:spcPts val="0"/>
              </a:spcAft>
              <a:buSzPts val="1400"/>
              <a:buChar char="●"/>
            </a:pPr>
            <a:r>
              <a:rPr lang="en"/>
              <a:t>Prior work has also investigated WFH/real estate price relationship (Nieuwerburgh</a:t>
            </a:r>
            <a:r>
              <a:rPr lang="en"/>
              <a:t> 2022</a:t>
            </a:r>
            <a:r>
              <a:rPr lang="en" sz="1100"/>
              <a:t>)</a:t>
            </a:r>
            <a:endParaRPr/>
          </a:p>
          <a:p>
            <a:pPr indent="-317500" lvl="0" marL="457200" rtl="0" algn="l">
              <a:spcBef>
                <a:spcPts val="1000"/>
              </a:spcBef>
              <a:spcAft>
                <a:spcPts val="1000"/>
              </a:spcAft>
              <a:buSzPts val="1400"/>
              <a:buChar char="●"/>
            </a:pPr>
            <a:r>
              <a:rPr lang="en"/>
              <a:t>Investigating relationship between WFH and housing costs could bring more concrete benefits to interested parties</a:t>
            </a:r>
            <a:endParaRPr/>
          </a:p>
        </p:txBody>
      </p:sp>
      <p:sp>
        <p:nvSpPr>
          <p:cNvPr id="292" name="Google Shape;292;p46"/>
          <p:cNvSpPr txBox="1"/>
          <p:nvPr/>
        </p:nvSpPr>
        <p:spPr>
          <a:xfrm>
            <a:off x="720000" y="951525"/>
            <a:ext cx="40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Karla"/>
              <a:ea typeface="Karla"/>
              <a:cs typeface="Karla"/>
              <a:sym typeface="Karla"/>
            </a:endParaRPr>
          </a:p>
        </p:txBody>
      </p:sp>
      <p:graphicFrame>
        <p:nvGraphicFramePr>
          <p:cNvPr id="293" name="Google Shape;293;p46"/>
          <p:cNvGraphicFramePr/>
          <p:nvPr/>
        </p:nvGraphicFramePr>
        <p:xfrm>
          <a:off x="4669825" y="1237088"/>
          <a:ext cx="3000000" cy="3000000"/>
        </p:xfrm>
        <a:graphic>
          <a:graphicData uri="http://schemas.openxmlformats.org/drawingml/2006/table">
            <a:tbl>
              <a:tblPr>
                <a:noFill/>
                <a:tableStyleId>{861C063D-2C93-4E26-9565-207D2568BDF4}</a:tableStyleId>
              </a:tblPr>
              <a:tblGrid>
                <a:gridCol w="1245575"/>
                <a:gridCol w="2064225"/>
              </a:tblGrid>
              <a:tr h="493650">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Variables</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Feature Importance</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r>
              <a:tr h="5181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log(working_pop)</a:t>
                      </a:r>
                      <a:endParaRPr b="1" sz="1100">
                        <a:solidFill>
                          <a:srgbClr val="00C3B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14.203</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med_rent</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14.013</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FE2F3"/>
                    </a:solidFill>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finance_perc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12.638</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ag_perc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12.103</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med(log_inc)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12.032</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info_perc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11.622</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40547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unemp_perc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9.904</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94" name="Google Shape;294;p46"/>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3"/>
              </a:rPr>
              <a:t>Pivot</a:t>
            </a:r>
            <a:endParaRPr sz="1000" u="sng"/>
          </a:p>
        </p:txBody>
      </p:sp>
      <p:sp>
        <p:nvSpPr>
          <p:cNvPr id="295" name="Google Shape;295;p46">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Analysis</a:t>
            </a:r>
            <a:endParaRPr b="1" sz="1000"/>
          </a:p>
        </p:txBody>
      </p:sp>
      <p:sp>
        <p:nvSpPr>
          <p:cNvPr id="296" name="Google Shape;296;p46">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297" name="Google Shape;297;p46"/>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298" name="Google Shape;298;p46">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1709250" y="652725"/>
            <a:ext cx="57255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u="none"/>
              <a:t>New Research Question</a:t>
            </a:r>
            <a:endParaRPr sz="3600" u="none"/>
          </a:p>
          <a:p>
            <a:pPr indent="0" lvl="0" marL="0" rtl="0" algn="ctr">
              <a:spcBef>
                <a:spcPts val="0"/>
              </a:spcBef>
              <a:spcAft>
                <a:spcPts val="0"/>
              </a:spcAft>
              <a:buNone/>
            </a:pPr>
            <a:r>
              <a:t/>
            </a:r>
            <a:endParaRPr sz="3600" u="none"/>
          </a:p>
        </p:txBody>
      </p:sp>
      <p:sp>
        <p:nvSpPr>
          <p:cNvPr id="304" name="Google Shape;304;p47"/>
          <p:cNvSpPr txBox="1"/>
          <p:nvPr>
            <p:ph idx="1" type="subTitle"/>
          </p:nvPr>
        </p:nvSpPr>
        <p:spPr>
          <a:xfrm>
            <a:off x="1816200" y="1533600"/>
            <a:ext cx="5511600" cy="99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lang="en" sz="2000">
                <a:latin typeface="Karla SemiBold"/>
                <a:ea typeface="Karla SemiBold"/>
                <a:cs typeface="Karla SemiBold"/>
                <a:sym typeface="Karla SemiBold"/>
              </a:rPr>
              <a:t>What can Work From Home % tell us about the U.S. housing market?</a:t>
            </a:r>
            <a:endParaRPr sz="2000">
              <a:latin typeface="Karla SemiBold"/>
              <a:ea typeface="Karla SemiBold"/>
              <a:cs typeface="Karla SemiBold"/>
              <a:sym typeface="Karla SemiBold"/>
            </a:endParaRPr>
          </a:p>
        </p:txBody>
      </p:sp>
      <p:pic>
        <p:nvPicPr>
          <p:cNvPr id="305" name="Google Shape;305;p47"/>
          <p:cNvPicPr preferRelativeResize="0"/>
          <p:nvPr/>
        </p:nvPicPr>
        <p:blipFill rotWithShape="1">
          <a:blip r:embed="rId3">
            <a:alphaModFix/>
          </a:blip>
          <a:srcRect b="43968" l="0" r="0" t="26872"/>
          <a:stretch/>
        </p:blipFill>
        <p:spPr>
          <a:xfrm>
            <a:off x="0" y="3366400"/>
            <a:ext cx="9144003" cy="1777100"/>
          </a:xfrm>
          <a:prstGeom prst="rect">
            <a:avLst/>
          </a:prstGeom>
          <a:noFill/>
          <a:ln>
            <a:noFill/>
          </a:ln>
        </p:spPr>
      </p:pic>
      <p:sp>
        <p:nvSpPr>
          <p:cNvPr id="306" name="Google Shape;306;p47"/>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Pivot</a:t>
            </a:r>
            <a:endParaRPr sz="1000" u="sng"/>
          </a:p>
        </p:txBody>
      </p:sp>
      <p:sp>
        <p:nvSpPr>
          <p:cNvPr id="307" name="Google Shape;307;p47">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308" name="Google Shape;308;p47">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309" name="Google Shape;309;p47"/>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310" name="Google Shape;310;p47">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8"/>
          <p:cNvPicPr preferRelativeResize="0"/>
          <p:nvPr/>
        </p:nvPicPr>
        <p:blipFill rotWithShape="1">
          <a:blip r:embed="rId3">
            <a:alphaModFix/>
          </a:blip>
          <a:srcRect b="0" l="22054" r="22054" t="0"/>
          <a:stretch/>
        </p:blipFill>
        <p:spPr>
          <a:xfrm>
            <a:off x="6066748" y="1174500"/>
            <a:ext cx="3077248" cy="3669598"/>
          </a:xfrm>
          <a:prstGeom prst="rect">
            <a:avLst/>
          </a:prstGeom>
          <a:noFill/>
          <a:ln>
            <a:noFill/>
          </a:ln>
        </p:spPr>
      </p:pic>
      <p:sp>
        <p:nvSpPr>
          <p:cNvPr id="316" name="Google Shape;316;p48"/>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Who May Be Interested in These Results?</a:t>
            </a:r>
            <a:endParaRPr sz="2400"/>
          </a:p>
        </p:txBody>
      </p:sp>
      <p:sp>
        <p:nvSpPr>
          <p:cNvPr id="317" name="Google Shape;317;p48"/>
          <p:cNvSpPr txBox="1"/>
          <p:nvPr>
            <p:ph idx="4294967295" type="title"/>
          </p:nvPr>
        </p:nvSpPr>
        <p:spPr>
          <a:xfrm>
            <a:off x="1716225" y="3196780"/>
            <a:ext cx="23364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Policymakers</a:t>
            </a:r>
            <a:endParaRPr sz="2200"/>
          </a:p>
        </p:txBody>
      </p:sp>
      <p:sp>
        <p:nvSpPr>
          <p:cNvPr id="318" name="Google Shape;318;p48"/>
          <p:cNvSpPr txBox="1"/>
          <p:nvPr>
            <p:ph idx="4294967295" type="subTitle"/>
          </p:nvPr>
        </p:nvSpPr>
        <p:spPr>
          <a:xfrm>
            <a:off x="1716225" y="3624400"/>
            <a:ext cx="3285300" cy="72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Inform rent stabilization policies (rent ceilings)</a:t>
            </a:r>
            <a:endParaRPr sz="1600"/>
          </a:p>
        </p:txBody>
      </p:sp>
      <p:sp>
        <p:nvSpPr>
          <p:cNvPr id="319" name="Google Shape;319;p48"/>
          <p:cNvSpPr txBox="1"/>
          <p:nvPr>
            <p:ph idx="4294967295" type="title"/>
          </p:nvPr>
        </p:nvSpPr>
        <p:spPr>
          <a:xfrm>
            <a:off x="1716225" y="1671493"/>
            <a:ext cx="23364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Urban Planners</a:t>
            </a:r>
            <a:endParaRPr sz="2200"/>
          </a:p>
        </p:txBody>
      </p:sp>
      <p:sp>
        <p:nvSpPr>
          <p:cNvPr id="320" name="Google Shape;320;p48"/>
          <p:cNvSpPr txBox="1"/>
          <p:nvPr>
            <p:ph idx="4294967295" type="subTitle"/>
          </p:nvPr>
        </p:nvSpPr>
        <p:spPr>
          <a:xfrm>
            <a:off x="1716225" y="2066875"/>
            <a:ext cx="3371400" cy="6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500"/>
              <a:t>Input to zoning decisions for urban development</a:t>
            </a:r>
            <a:endParaRPr sz="1500"/>
          </a:p>
        </p:txBody>
      </p:sp>
      <p:sp>
        <p:nvSpPr>
          <p:cNvPr id="321" name="Google Shape;321;p48"/>
          <p:cNvSpPr/>
          <p:nvPr/>
        </p:nvSpPr>
        <p:spPr>
          <a:xfrm>
            <a:off x="944025" y="3514479"/>
            <a:ext cx="572023" cy="555125"/>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48"/>
          <p:cNvGrpSpPr/>
          <p:nvPr/>
        </p:nvGrpSpPr>
        <p:grpSpPr>
          <a:xfrm>
            <a:off x="971467" y="1801138"/>
            <a:ext cx="517153" cy="517107"/>
            <a:chOff x="1305327" y="2894211"/>
            <a:chExt cx="357520" cy="357488"/>
          </a:xfrm>
        </p:grpSpPr>
        <p:sp>
          <p:nvSpPr>
            <p:cNvPr id="323" name="Google Shape;323;p48"/>
            <p:cNvSpPr/>
            <p:nvPr/>
          </p:nvSpPr>
          <p:spPr>
            <a:xfrm>
              <a:off x="1305709" y="2975600"/>
              <a:ext cx="281379" cy="275336"/>
            </a:xfrm>
            <a:custGeom>
              <a:rect b="b" l="l" r="r" t="t"/>
              <a:pathLst>
                <a:path extrusionOk="0" h="8657" w="8847">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p:nvPr/>
          </p:nvSpPr>
          <p:spPr>
            <a:xfrm>
              <a:off x="1305327" y="2894211"/>
              <a:ext cx="357520" cy="357488"/>
            </a:xfrm>
            <a:custGeom>
              <a:rect b="b" l="l" r="r" t="t"/>
              <a:pathLst>
                <a:path extrusionOk="0" h="11240" w="11241">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8"/>
            <p:cNvSpPr/>
            <p:nvPr/>
          </p:nvSpPr>
          <p:spPr>
            <a:xfrm>
              <a:off x="1366679" y="3029191"/>
              <a:ext cx="57981" cy="70289"/>
            </a:xfrm>
            <a:custGeom>
              <a:rect b="b" l="l" r="r" t="t"/>
              <a:pathLst>
                <a:path extrusionOk="0" h="2210" w="1823">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1428031" y="3091211"/>
              <a:ext cx="100377" cy="99518"/>
            </a:xfrm>
            <a:custGeom>
              <a:rect b="b" l="l" r="r" t="t"/>
              <a:pathLst>
                <a:path extrusionOk="0" h="3129" w="3156">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p:nvPr/>
          </p:nvSpPr>
          <p:spPr>
            <a:xfrm>
              <a:off x="1366297" y="3110040"/>
              <a:ext cx="66663" cy="80689"/>
            </a:xfrm>
            <a:custGeom>
              <a:rect b="b" l="l" r="r" t="t"/>
              <a:pathLst>
                <a:path extrusionOk="0" h="2537" w="2096">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48"/>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Pivot</a:t>
            </a:r>
            <a:endParaRPr sz="1000" u="sng"/>
          </a:p>
        </p:txBody>
      </p:sp>
      <p:sp>
        <p:nvSpPr>
          <p:cNvPr id="329" name="Google Shape;329;p48">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330" name="Google Shape;330;p48">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331" name="Google Shape;331;p48"/>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332" name="Google Shape;332;p48">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ph type="title"/>
          </p:nvPr>
        </p:nvSpPr>
        <p:spPr>
          <a:xfrm>
            <a:off x="720000" y="540000"/>
            <a:ext cx="7704000" cy="63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Adding Housing Variables </a:t>
            </a:r>
            <a:r>
              <a:rPr lang="en" sz="2400"/>
              <a:t>   </a:t>
            </a:r>
            <a:endParaRPr b="0" sz="1900">
              <a:solidFill>
                <a:srgbClr val="FF0000"/>
              </a:solidFill>
            </a:endParaRPr>
          </a:p>
        </p:txBody>
      </p:sp>
      <p:graphicFrame>
        <p:nvGraphicFramePr>
          <p:cNvPr id="338" name="Google Shape;338;p49"/>
          <p:cNvGraphicFramePr/>
          <p:nvPr/>
        </p:nvGraphicFramePr>
        <p:xfrm>
          <a:off x="720738" y="1081238"/>
          <a:ext cx="3000000" cy="3000000"/>
        </p:xfrm>
        <a:graphic>
          <a:graphicData uri="http://schemas.openxmlformats.org/drawingml/2006/table">
            <a:tbl>
              <a:tblPr>
                <a:noFill/>
                <a:tableStyleId>{861C063D-2C93-4E26-9565-207D2568BDF4}</a:tableStyleId>
              </a:tblPr>
              <a:tblGrid>
                <a:gridCol w="2567975"/>
                <a:gridCol w="5134575"/>
              </a:tblGrid>
              <a:tr h="310000">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Variables</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Description</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household_size</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Average size of all households</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Karla"/>
                          <a:ea typeface="Karla"/>
                          <a:cs typeface="Karla"/>
                          <a:sym typeface="Karla"/>
                        </a:rPr>
                        <a:t>renter_householdsize</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Average size of renter households</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rentedhousing_perc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Percent of housing occupied by renters</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mortgaged_housing</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Estimate of housing that is mortgaged</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mortgaged_SMOC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Median selected monthly owner costs (SMOC)</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339" name="Google Shape;339;p49"/>
          <p:cNvGraphicFramePr/>
          <p:nvPr/>
        </p:nvGraphicFramePr>
        <p:xfrm>
          <a:off x="719975" y="3260363"/>
          <a:ext cx="3000000" cy="3000000"/>
        </p:xfrm>
        <a:graphic>
          <a:graphicData uri="http://schemas.openxmlformats.org/drawingml/2006/table">
            <a:tbl>
              <a:tblPr>
                <a:noFill/>
                <a:tableStyleId>{861C063D-2C93-4E26-9565-207D2568BDF4}</a:tableStyleId>
              </a:tblPr>
              <a:tblGrid>
                <a:gridCol w="2568000"/>
                <a:gridCol w="5134575"/>
              </a:tblGrid>
              <a:tr h="2432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medhousing_value</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Median value of housing</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Karla"/>
                          <a:ea typeface="Karla"/>
                          <a:cs typeface="Karla"/>
                          <a:sym typeface="Karla"/>
                        </a:rPr>
                        <a:t>rent_lt15perc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Percent of renters who spend less than 15% of income on rent</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rent_[x]to[y]perc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Percent of renters who pay between x-y% of income on rent, increments of 5</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rent_gt35perc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Percent of renters who spend more than 35% of income on rent</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med_rent</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Median rent</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40" name="Google Shape;340;p49"/>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3"/>
              </a:rPr>
              <a:t>Pivot</a:t>
            </a:r>
            <a:endParaRPr sz="1000" u="sng"/>
          </a:p>
        </p:txBody>
      </p:sp>
      <p:sp>
        <p:nvSpPr>
          <p:cNvPr id="341" name="Google Shape;341;p49">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Analysis</a:t>
            </a:r>
            <a:endParaRPr b="1" sz="1000"/>
          </a:p>
        </p:txBody>
      </p:sp>
      <p:sp>
        <p:nvSpPr>
          <p:cNvPr id="342" name="Google Shape;342;p49">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343" name="Google Shape;343;p49"/>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344" name="Google Shape;344;p49">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idx="2" type="title"/>
          </p:nvPr>
        </p:nvSpPr>
        <p:spPr>
          <a:xfrm>
            <a:off x="1568438" y="539990"/>
            <a:ext cx="1717500" cy="184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350" name="Google Shape;350;p50"/>
          <p:cNvPicPr preferRelativeResize="0"/>
          <p:nvPr/>
        </p:nvPicPr>
        <p:blipFill rotWithShape="1">
          <a:blip r:embed="rId3">
            <a:alphaModFix/>
          </a:blip>
          <a:srcRect b="5864" l="0" r="0" t="58616"/>
          <a:stretch/>
        </p:blipFill>
        <p:spPr>
          <a:xfrm>
            <a:off x="0" y="2438825"/>
            <a:ext cx="9144003" cy="2164675"/>
          </a:xfrm>
          <a:prstGeom prst="rect">
            <a:avLst/>
          </a:prstGeom>
          <a:noFill/>
          <a:ln>
            <a:noFill/>
          </a:ln>
        </p:spPr>
      </p:pic>
      <p:sp>
        <p:nvSpPr>
          <p:cNvPr id="351" name="Google Shape;351;p50"/>
          <p:cNvSpPr txBox="1"/>
          <p:nvPr/>
        </p:nvSpPr>
        <p:spPr>
          <a:xfrm>
            <a:off x="3355175" y="985200"/>
            <a:ext cx="4220400" cy="8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a:latin typeface="Overpass"/>
                <a:ea typeface="Overpass"/>
                <a:cs typeface="Overpass"/>
                <a:sym typeface="Overpass"/>
              </a:rPr>
              <a:t>Analysis</a:t>
            </a:r>
            <a:endParaRPr b="1" sz="3800" u="sng">
              <a:solidFill>
                <a:srgbClr val="000000"/>
              </a:solidFill>
              <a:latin typeface="Overpass"/>
              <a:ea typeface="Overpass"/>
              <a:cs typeface="Overpass"/>
              <a:sym typeface="Overpass"/>
            </a:endParaRPr>
          </a:p>
        </p:txBody>
      </p:sp>
      <p:sp>
        <p:nvSpPr>
          <p:cNvPr id="352" name="Google Shape;352;p50"/>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353" name="Google Shape;353;p50">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Analysis</a:t>
            </a:r>
            <a:endParaRPr b="1" sz="1000" u="sng"/>
          </a:p>
        </p:txBody>
      </p:sp>
      <p:sp>
        <p:nvSpPr>
          <p:cNvPr id="354" name="Google Shape;354;p50">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355" name="Google Shape;355;p50"/>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356" name="Google Shape;356;p50">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Principal Component Analysis</a:t>
            </a:r>
            <a:endParaRPr sz="2400"/>
          </a:p>
        </p:txBody>
      </p:sp>
      <p:sp>
        <p:nvSpPr>
          <p:cNvPr id="362" name="Google Shape;362;p51"/>
          <p:cNvSpPr txBox="1"/>
          <p:nvPr/>
        </p:nvSpPr>
        <p:spPr>
          <a:xfrm>
            <a:off x="720000" y="867775"/>
            <a:ext cx="40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Karla"/>
              <a:ea typeface="Karla"/>
              <a:cs typeface="Karla"/>
              <a:sym typeface="Karla"/>
            </a:endParaRPr>
          </a:p>
        </p:txBody>
      </p:sp>
      <p:pic>
        <p:nvPicPr>
          <p:cNvPr id="363" name="Google Shape;363;p51"/>
          <p:cNvPicPr preferRelativeResize="0"/>
          <p:nvPr/>
        </p:nvPicPr>
        <p:blipFill>
          <a:blip r:embed="rId3">
            <a:alphaModFix/>
          </a:blip>
          <a:stretch>
            <a:fillRect/>
          </a:stretch>
        </p:blipFill>
        <p:spPr>
          <a:xfrm>
            <a:off x="4093312" y="1275650"/>
            <a:ext cx="5050685" cy="3366302"/>
          </a:xfrm>
          <a:prstGeom prst="rect">
            <a:avLst/>
          </a:prstGeom>
          <a:noFill/>
          <a:ln>
            <a:noFill/>
          </a:ln>
        </p:spPr>
      </p:pic>
      <p:sp>
        <p:nvSpPr>
          <p:cNvPr id="364" name="Google Shape;364;p51"/>
          <p:cNvSpPr txBox="1"/>
          <p:nvPr>
            <p:ph idx="1" type="body"/>
          </p:nvPr>
        </p:nvSpPr>
        <p:spPr>
          <a:xfrm>
            <a:off x="425000" y="1365650"/>
            <a:ext cx="33732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Projecting the MSAs onto the first and second principal components gives us an information-dense look at the relationship between housing costs and work-from-home percentage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PC1 appears to be mostly related to rent costs and % of income spent on rent</a:t>
            </a:r>
            <a:endParaRPr/>
          </a:p>
          <a:p>
            <a:pPr indent="-317500" lvl="0" marL="457200" rtl="0" algn="l">
              <a:spcBef>
                <a:spcPts val="1000"/>
              </a:spcBef>
              <a:spcAft>
                <a:spcPts val="0"/>
              </a:spcAft>
              <a:buSzPts val="1400"/>
              <a:buChar char="●"/>
            </a:pPr>
            <a:r>
              <a:rPr lang="en"/>
              <a:t>PC2 is predominantly associated with financial expenses, albeit with considerable noise.</a:t>
            </a:r>
            <a:endParaRPr/>
          </a:p>
          <a:p>
            <a:pPr indent="0" lvl="0" marL="0" rtl="0" algn="l">
              <a:spcBef>
                <a:spcPts val="0"/>
              </a:spcBef>
              <a:spcAft>
                <a:spcPts val="0"/>
              </a:spcAft>
              <a:buNone/>
            </a:pPr>
            <a:r>
              <a:t/>
            </a:r>
            <a:endParaRPr/>
          </a:p>
          <a:p>
            <a:pPr indent="0" lvl="0" marL="0" rtl="0" algn="l">
              <a:spcBef>
                <a:spcPts val="0"/>
              </a:spcBef>
              <a:spcAft>
                <a:spcPts val="1000"/>
              </a:spcAft>
              <a:buNone/>
            </a:pPr>
            <a:r>
              <a:t/>
            </a:r>
            <a:endParaRPr b="1"/>
          </a:p>
        </p:txBody>
      </p:sp>
      <p:sp>
        <p:nvSpPr>
          <p:cNvPr id="365" name="Google Shape;365;p51"/>
          <p:cNvSpPr txBox="1"/>
          <p:nvPr/>
        </p:nvSpPr>
        <p:spPr>
          <a:xfrm>
            <a:off x="5740400" y="4053300"/>
            <a:ext cx="1756500" cy="3078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New York-Newark-Jersey City</a:t>
            </a:r>
            <a:endParaRPr sz="800">
              <a:solidFill>
                <a:schemeClr val="dk1"/>
              </a:solidFill>
              <a:latin typeface="Karla"/>
              <a:ea typeface="Karla"/>
              <a:cs typeface="Karla"/>
              <a:sym typeface="Karla"/>
            </a:endParaRPr>
          </a:p>
        </p:txBody>
      </p:sp>
      <p:cxnSp>
        <p:nvCxnSpPr>
          <p:cNvPr id="366" name="Google Shape;366;p51"/>
          <p:cNvCxnSpPr>
            <a:endCxn id="365" idx="3"/>
          </p:cNvCxnSpPr>
          <p:nvPr/>
        </p:nvCxnSpPr>
        <p:spPr>
          <a:xfrm rot="10800000">
            <a:off x="7496900" y="4207200"/>
            <a:ext cx="316800" cy="35400"/>
          </a:xfrm>
          <a:prstGeom prst="straightConnector1">
            <a:avLst/>
          </a:prstGeom>
          <a:noFill/>
          <a:ln cap="flat" cmpd="sng" w="9525">
            <a:solidFill>
              <a:srgbClr val="000000"/>
            </a:solidFill>
            <a:prstDash val="solid"/>
            <a:round/>
            <a:headEnd len="med" w="med" type="none"/>
            <a:tailEnd len="med" w="med" type="none"/>
          </a:ln>
        </p:spPr>
      </p:cxnSp>
      <p:sp>
        <p:nvSpPr>
          <p:cNvPr id="367" name="Google Shape;367;p51"/>
          <p:cNvSpPr txBox="1"/>
          <p:nvPr/>
        </p:nvSpPr>
        <p:spPr>
          <a:xfrm>
            <a:off x="6239675" y="3532500"/>
            <a:ext cx="1756500" cy="3078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Los Angeles-Long Beach-Anaheim </a:t>
            </a:r>
            <a:endParaRPr sz="800">
              <a:solidFill>
                <a:schemeClr val="dk1"/>
              </a:solidFill>
              <a:latin typeface="Karla"/>
              <a:ea typeface="Karla"/>
              <a:cs typeface="Karla"/>
              <a:sym typeface="Karla"/>
            </a:endParaRPr>
          </a:p>
        </p:txBody>
      </p:sp>
      <p:cxnSp>
        <p:nvCxnSpPr>
          <p:cNvPr id="368" name="Google Shape;368;p51"/>
          <p:cNvCxnSpPr>
            <a:stCxn id="367" idx="0"/>
          </p:cNvCxnSpPr>
          <p:nvPr/>
        </p:nvCxnSpPr>
        <p:spPr>
          <a:xfrm flipH="1" rot="10800000">
            <a:off x="7117925" y="3236400"/>
            <a:ext cx="370500" cy="296100"/>
          </a:xfrm>
          <a:prstGeom prst="straightConnector1">
            <a:avLst/>
          </a:prstGeom>
          <a:noFill/>
          <a:ln cap="flat" cmpd="sng" w="9525">
            <a:solidFill>
              <a:srgbClr val="000000"/>
            </a:solidFill>
            <a:prstDash val="solid"/>
            <a:round/>
            <a:headEnd len="med" w="med" type="none"/>
            <a:tailEnd len="med" w="med" type="none"/>
          </a:ln>
        </p:spPr>
      </p:cxnSp>
      <p:sp>
        <p:nvSpPr>
          <p:cNvPr id="369" name="Google Shape;369;p51"/>
          <p:cNvSpPr txBox="1"/>
          <p:nvPr/>
        </p:nvSpPr>
        <p:spPr>
          <a:xfrm>
            <a:off x="4420350" y="3418925"/>
            <a:ext cx="1080000" cy="3078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Karla"/>
                <a:ea typeface="Karla"/>
                <a:cs typeface="Karla"/>
                <a:sym typeface="Karla"/>
              </a:rPr>
              <a:t>Jefferson City (MO)</a:t>
            </a:r>
            <a:endParaRPr sz="800">
              <a:solidFill>
                <a:schemeClr val="dk1"/>
              </a:solidFill>
              <a:latin typeface="Karla"/>
              <a:ea typeface="Karla"/>
              <a:cs typeface="Karla"/>
              <a:sym typeface="Karla"/>
            </a:endParaRPr>
          </a:p>
        </p:txBody>
      </p:sp>
      <p:cxnSp>
        <p:nvCxnSpPr>
          <p:cNvPr id="370" name="Google Shape;370;p51"/>
          <p:cNvCxnSpPr/>
          <p:nvPr/>
        </p:nvCxnSpPr>
        <p:spPr>
          <a:xfrm flipH="1" rot="10800000">
            <a:off x="4878750" y="2813825"/>
            <a:ext cx="90900" cy="605100"/>
          </a:xfrm>
          <a:prstGeom prst="straightConnector1">
            <a:avLst/>
          </a:prstGeom>
          <a:noFill/>
          <a:ln cap="flat" cmpd="sng" w="9525">
            <a:solidFill>
              <a:srgbClr val="000000"/>
            </a:solidFill>
            <a:prstDash val="solid"/>
            <a:round/>
            <a:headEnd len="med" w="med" type="none"/>
            <a:tailEnd len="med" w="med" type="none"/>
          </a:ln>
        </p:spPr>
      </p:cxnSp>
      <p:sp>
        <p:nvSpPr>
          <p:cNvPr id="371" name="Google Shape;371;p51"/>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372" name="Google Shape;372;p51">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Analysis</a:t>
            </a:r>
            <a:endParaRPr b="1" sz="1000" u="sng"/>
          </a:p>
        </p:txBody>
      </p:sp>
      <p:sp>
        <p:nvSpPr>
          <p:cNvPr id="373" name="Google Shape;373;p51">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374" name="Google Shape;374;p51"/>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375" name="Google Shape;375;p51">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Principal Component Analysis</a:t>
            </a:r>
            <a:endParaRPr sz="2400"/>
          </a:p>
        </p:txBody>
      </p:sp>
      <p:sp>
        <p:nvSpPr>
          <p:cNvPr id="381" name="Google Shape;381;p52"/>
          <p:cNvSpPr txBox="1"/>
          <p:nvPr/>
        </p:nvSpPr>
        <p:spPr>
          <a:xfrm>
            <a:off x="4811700" y="1115375"/>
            <a:ext cx="3612300" cy="24474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Variable             | </a:t>
            </a:r>
            <a:r>
              <a:rPr lang="en" sz="1050">
                <a:solidFill>
                  <a:schemeClr val="accent6"/>
                </a:solidFill>
                <a:latin typeface="Courier New"/>
                <a:ea typeface="Courier New"/>
                <a:cs typeface="Courier New"/>
                <a:sym typeface="Courier New"/>
              </a:rPr>
              <a:t>Comp.</a:t>
            </a:r>
            <a:r>
              <a:rPr lang="en" sz="1050">
                <a:solidFill>
                  <a:schemeClr val="accent6"/>
                </a:solidFill>
                <a:latin typeface="Courier New"/>
                <a:ea typeface="Courier New"/>
                <a:cs typeface="Courier New"/>
                <a:sym typeface="Courier New"/>
              </a:rPr>
              <a:t>1 | Comp.2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rentedhousing_perc   | 0.26   | 0.01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renter_householdsize | 0.22   | 0.17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mortgaged_housing    | 0.34   | -0.54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mortgaged_SMOC       | 0.32   | -0.54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rent_lt15perc        | -0.36  | -0.24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rent_15to20perc      | -0.22  | -0.25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rent_20to25perc      | -0.01  | -0.27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rent_25to30perc      | 0.03   | -0.02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rent_30to35perc      | 0.07   | -0.04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rent_gt35perc        | 0.32   | 0.44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medhousing_value     | 0.41   | 0.03   |</a:t>
            </a:r>
            <a:endParaRPr sz="1050">
              <a:solidFill>
                <a:schemeClr val="accent6"/>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accent6"/>
                </a:solidFill>
                <a:latin typeface="Courier New"/>
                <a:ea typeface="Courier New"/>
                <a:cs typeface="Courier New"/>
                <a:sym typeface="Courier New"/>
              </a:rPr>
              <a:t>| med_rent             | 0.47   | 0.03   |</a:t>
            </a:r>
            <a:endParaRPr sz="1050">
              <a:solidFill>
                <a:schemeClr val="accent6"/>
              </a:solidFill>
              <a:latin typeface="Courier New"/>
              <a:ea typeface="Courier New"/>
              <a:cs typeface="Courier New"/>
              <a:sym typeface="Courier New"/>
            </a:endParaRPr>
          </a:p>
        </p:txBody>
      </p:sp>
      <p:sp>
        <p:nvSpPr>
          <p:cNvPr id="382" name="Google Shape;382;p52"/>
          <p:cNvSpPr txBox="1"/>
          <p:nvPr>
            <p:ph idx="1" type="body"/>
          </p:nvPr>
        </p:nvSpPr>
        <p:spPr>
          <a:xfrm>
            <a:off x="720000" y="1619300"/>
            <a:ext cx="3501300" cy="27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Principal Component 1</a:t>
            </a:r>
            <a:endParaRPr b="1"/>
          </a:p>
          <a:p>
            <a:pPr indent="-317500" lvl="0" marL="457200" rtl="0" algn="l">
              <a:spcBef>
                <a:spcPts val="1000"/>
              </a:spcBef>
              <a:spcAft>
                <a:spcPts val="0"/>
              </a:spcAft>
              <a:buSzPts val="1400"/>
              <a:buChar char="●"/>
            </a:pPr>
            <a:r>
              <a:rPr lang="en"/>
              <a:t>Driven primarily by median rent prices and proportion of population spending 1-15% or 35%+ of their income on rent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Principal Component 2</a:t>
            </a:r>
            <a:endParaRPr b="1"/>
          </a:p>
          <a:p>
            <a:pPr indent="-317500" lvl="0" marL="457200" rtl="0" algn="l">
              <a:spcBef>
                <a:spcPts val="1000"/>
              </a:spcBef>
              <a:spcAft>
                <a:spcPts val="0"/>
              </a:spcAft>
              <a:buSzPts val="1400"/>
              <a:buChar char="●"/>
            </a:pPr>
            <a:r>
              <a:rPr lang="en"/>
              <a:t>Driven primarily by financial expenses</a:t>
            </a:r>
            <a:endParaRPr/>
          </a:p>
        </p:txBody>
      </p:sp>
      <p:pic>
        <p:nvPicPr>
          <p:cNvPr id="383" name="Google Shape;383;p52"/>
          <p:cNvPicPr preferRelativeResize="0"/>
          <p:nvPr/>
        </p:nvPicPr>
        <p:blipFill>
          <a:blip r:embed="rId3">
            <a:alphaModFix/>
          </a:blip>
          <a:stretch>
            <a:fillRect/>
          </a:stretch>
        </p:blipFill>
        <p:spPr>
          <a:xfrm>
            <a:off x="4811700" y="3630883"/>
            <a:ext cx="3612298" cy="1403993"/>
          </a:xfrm>
          <a:prstGeom prst="rect">
            <a:avLst/>
          </a:prstGeom>
          <a:noFill/>
          <a:ln>
            <a:noFill/>
          </a:ln>
        </p:spPr>
      </p:pic>
      <p:sp>
        <p:nvSpPr>
          <p:cNvPr id="384" name="Google Shape;384;p52">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Analysis</a:t>
            </a:r>
            <a:endParaRPr b="1" sz="1000" u="sng"/>
          </a:p>
        </p:txBody>
      </p:sp>
      <p:sp>
        <p:nvSpPr>
          <p:cNvPr id="385" name="Google Shape;385;p52">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386" name="Google Shape;386;p52"/>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387" name="Google Shape;387;p52">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
        <p:nvSpPr>
          <p:cNvPr id="388" name="Google Shape;388;p52"/>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Pivot</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3"/>
          <p:cNvSpPr txBox="1"/>
          <p:nvPr/>
        </p:nvSpPr>
        <p:spPr>
          <a:xfrm>
            <a:off x="1679850" y="1508400"/>
            <a:ext cx="6129600" cy="845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Y</a:t>
            </a:r>
            <a:r>
              <a:rPr baseline="-25000" i="1" lang="en" sz="1300">
                <a:solidFill>
                  <a:schemeClr val="dk1"/>
                </a:solidFill>
                <a:latin typeface="Times New Roman"/>
                <a:ea typeface="Times New Roman"/>
                <a:cs typeface="Times New Roman"/>
                <a:sym typeface="Times New Roman"/>
              </a:rPr>
              <a:t>it</a:t>
            </a:r>
            <a:r>
              <a:rPr lang="en" sz="1300">
                <a:solidFill>
                  <a:schemeClr val="dk1"/>
                </a:solidFill>
                <a:latin typeface="Times New Roman"/>
                <a:ea typeface="Times New Roman"/>
                <a:cs typeface="Times New Roman"/>
                <a:sym typeface="Times New Roman"/>
              </a:rPr>
              <a:t>: Housing index for MSA </a:t>
            </a:r>
            <a:r>
              <a:rPr i="1" lang="en" sz="1300">
                <a:solidFill>
                  <a:schemeClr val="dk1"/>
                </a:solidFill>
                <a:latin typeface="Times New Roman"/>
                <a:ea typeface="Times New Roman"/>
                <a:cs typeface="Times New Roman"/>
                <a:sym typeface="Times New Roman"/>
              </a:rPr>
              <a:t>i</a:t>
            </a:r>
            <a:r>
              <a:rPr lang="en" sz="1300">
                <a:solidFill>
                  <a:schemeClr val="dk1"/>
                </a:solidFill>
                <a:latin typeface="Times New Roman"/>
                <a:ea typeface="Times New Roman"/>
                <a:cs typeface="Times New Roman"/>
                <a:sym typeface="Times New Roman"/>
              </a:rPr>
              <a:t> in year </a:t>
            </a:r>
            <a:r>
              <a:rPr i="1" lang="en" sz="1300">
                <a:solidFill>
                  <a:schemeClr val="dk1"/>
                </a:solidFill>
                <a:latin typeface="Times New Roman"/>
                <a:ea typeface="Times New Roman"/>
                <a:cs typeface="Times New Roman"/>
                <a:sym typeface="Times New Roman"/>
              </a:rPr>
              <a:t>t</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chemeClr val="dk1"/>
                </a:solidFill>
                <a:latin typeface="Times New Roman"/>
                <a:ea typeface="Times New Roman"/>
                <a:cs typeface="Times New Roman"/>
                <a:sym typeface="Times New Roman"/>
              </a:rPr>
              <a:t>X</a:t>
            </a:r>
            <a:r>
              <a:rPr baseline="-25000" i="1" lang="en" sz="1300">
                <a:solidFill>
                  <a:schemeClr val="dk1"/>
                </a:solidFill>
                <a:latin typeface="Times New Roman"/>
                <a:ea typeface="Times New Roman"/>
                <a:cs typeface="Times New Roman"/>
                <a:sym typeface="Times New Roman"/>
              </a:rPr>
              <a:t>it</a:t>
            </a:r>
            <a:r>
              <a:rPr lang="en" sz="1300">
                <a:solidFill>
                  <a:schemeClr val="dk1"/>
                </a:solidFill>
                <a:latin typeface="Times New Roman"/>
                <a:ea typeface="Times New Roman"/>
                <a:cs typeface="Times New Roman"/>
                <a:sym typeface="Times New Roman"/>
              </a:rPr>
              <a:t>: Housing covariates for MSA </a:t>
            </a:r>
            <a:r>
              <a:rPr i="1" lang="en" sz="1300">
                <a:solidFill>
                  <a:schemeClr val="dk1"/>
                </a:solidFill>
                <a:latin typeface="Times New Roman"/>
                <a:ea typeface="Times New Roman"/>
                <a:cs typeface="Times New Roman"/>
                <a:sym typeface="Times New Roman"/>
              </a:rPr>
              <a:t>i</a:t>
            </a:r>
            <a:r>
              <a:rPr lang="en" sz="1300">
                <a:solidFill>
                  <a:schemeClr val="dk1"/>
                </a:solidFill>
                <a:latin typeface="Times New Roman"/>
                <a:ea typeface="Times New Roman"/>
                <a:cs typeface="Times New Roman"/>
                <a:sym typeface="Times New Roman"/>
              </a:rPr>
              <a:t> in year </a:t>
            </a:r>
            <a:r>
              <a:rPr i="1" lang="en" sz="1300">
                <a:solidFill>
                  <a:schemeClr val="dk1"/>
                </a:solidFill>
                <a:latin typeface="Times New Roman"/>
                <a:ea typeface="Times New Roman"/>
                <a:cs typeface="Times New Roman"/>
                <a:sym typeface="Times New Roman"/>
              </a:rPr>
              <a:t>t</a:t>
            </a:r>
            <a:endParaRPr i="1"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300">
                <a:solidFill>
                  <a:schemeClr val="dk1"/>
                </a:solidFill>
                <a:latin typeface="Times New Roman"/>
                <a:ea typeface="Times New Roman"/>
                <a:cs typeface="Times New Roman"/>
                <a:sym typeface="Times New Roman"/>
              </a:rPr>
              <a:t>  L</a:t>
            </a:r>
            <a:r>
              <a:rPr lang="en" sz="1300">
                <a:solidFill>
                  <a:schemeClr val="dk1"/>
                </a:solidFill>
                <a:latin typeface="Times New Roman"/>
                <a:ea typeface="Times New Roman"/>
                <a:cs typeface="Times New Roman"/>
                <a:sym typeface="Times New Roman"/>
              </a:rPr>
              <a:t>: Loadings of Principal Component 1</a:t>
            </a:r>
            <a:endParaRPr sz="1300">
              <a:solidFill>
                <a:schemeClr val="dk1"/>
              </a:solidFill>
              <a:latin typeface="Times New Roman"/>
              <a:ea typeface="Times New Roman"/>
              <a:cs typeface="Times New Roman"/>
              <a:sym typeface="Times New Roman"/>
            </a:endParaRPr>
          </a:p>
        </p:txBody>
      </p:sp>
      <p:sp>
        <p:nvSpPr>
          <p:cNvPr id="394" name="Google Shape;394;p53"/>
          <p:cNvSpPr/>
          <p:nvPr/>
        </p:nvSpPr>
        <p:spPr>
          <a:xfrm>
            <a:off x="5994225" y="1508400"/>
            <a:ext cx="1815300" cy="84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Housing Price Index</a:t>
            </a:r>
            <a:endParaRPr sz="2400"/>
          </a:p>
        </p:txBody>
      </p:sp>
      <p:sp>
        <p:nvSpPr>
          <p:cNvPr id="396" name="Google Shape;396;p53"/>
          <p:cNvSpPr txBox="1"/>
          <p:nvPr/>
        </p:nvSpPr>
        <p:spPr>
          <a:xfrm>
            <a:off x="957850" y="1108188"/>
            <a:ext cx="7760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Karla"/>
                <a:ea typeface="Karla"/>
                <a:cs typeface="Karla"/>
                <a:sym typeface="Karla"/>
              </a:rPr>
              <a:t>The loadings of </a:t>
            </a:r>
            <a:r>
              <a:rPr lang="en">
                <a:solidFill>
                  <a:schemeClr val="dk1"/>
                </a:solidFill>
                <a:latin typeface="Karla"/>
                <a:ea typeface="Karla"/>
                <a:cs typeface="Karla"/>
                <a:sym typeface="Karla"/>
              </a:rPr>
              <a:t>Principal Component 1 can be used to construct a housing price index: </a:t>
            </a:r>
            <a:endParaRPr/>
          </a:p>
        </p:txBody>
      </p:sp>
      <p:pic>
        <p:nvPicPr>
          <p:cNvPr id="397" name="Google Shape;397;p53"/>
          <p:cNvPicPr preferRelativeResize="0"/>
          <p:nvPr/>
        </p:nvPicPr>
        <p:blipFill rotWithShape="1">
          <a:blip r:embed="rId3">
            <a:alphaModFix/>
          </a:blip>
          <a:srcRect b="63794" l="13268" r="4420" t="0"/>
          <a:stretch/>
        </p:blipFill>
        <p:spPr>
          <a:xfrm>
            <a:off x="6353757" y="1573050"/>
            <a:ext cx="1180500" cy="280405"/>
          </a:xfrm>
          <a:prstGeom prst="rect">
            <a:avLst/>
          </a:prstGeom>
          <a:noFill/>
          <a:ln>
            <a:noFill/>
          </a:ln>
        </p:spPr>
      </p:pic>
      <p:pic>
        <p:nvPicPr>
          <p:cNvPr id="398" name="Google Shape;398;p53"/>
          <p:cNvPicPr preferRelativeResize="0"/>
          <p:nvPr/>
        </p:nvPicPr>
        <p:blipFill rotWithShape="1">
          <a:blip r:embed="rId3">
            <a:alphaModFix/>
          </a:blip>
          <a:srcRect b="-13154" l="-2943" r="-5281" t="33141"/>
          <a:stretch/>
        </p:blipFill>
        <p:spPr>
          <a:xfrm>
            <a:off x="6381696" y="1853454"/>
            <a:ext cx="1124606" cy="449046"/>
          </a:xfrm>
          <a:prstGeom prst="rect">
            <a:avLst/>
          </a:prstGeom>
          <a:noFill/>
          <a:ln>
            <a:noFill/>
          </a:ln>
        </p:spPr>
      </p:pic>
      <p:pic>
        <p:nvPicPr>
          <p:cNvPr id="399" name="Google Shape;399;p53"/>
          <p:cNvPicPr preferRelativeResize="0"/>
          <p:nvPr/>
        </p:nvPicPr>
        <p:blipFill rotWithShape="1">
          <a:blip r:embed="rId4">
            <a:alphaModFix/>
          </a:blip>
          <a:srcRect b="31586" l="0" r="0" t="0"/>
          <a:stretch/>
        </p:blipFill>
        <p:spPr>
          <a:xfrm>
            <a:off x="1679775" y="2480223"/>
            <a:ext cx="6129756" cy="2754076"/>
          </a:xfrm>
          <a:prstGeom prst="rect">
            <a:avLst/>
          </a:prstGeom>
          <a:noFill/>
          <a:ln>
            <a:noFill/>
          </a:ln>
        </p:spPr>
      </p:pic>
      <p:sp>
        <p:nvSpPr>
          <p:cNvPr id="400" name="Google Shape;400;p53">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Analysis</a:t>
            </a:r>
            <a:endParaRPr b="1" sz="1000" u="sng"/>
          </a:p>
        </p:txBody>
      </p:sp>
      <p:sp>
        <p:nvSpPr>
          <p:cNvPr id="401" name="Google Shape;401;p53">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402" name="Google Shape;402;p53"/>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403" name="Google Shape;403;p53">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
        <p:nvSpPr>
          <p:cNvPr id="404" name="Google Shape;404;p53"/>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10"/>
              </a:rPr>
              <a:t>Pivot</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4"/>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MSA Housing Price Index Validation and Overview</a:t>
            </a:r>
            <a:endParaRPr sz="2400"/>
          </a:p>
        </p:txBody>
      </p:sp>
      <p:pic>
        <p:nvPicPr>
          <p:cNvPr id="410" name="Google Shape;410;p54"/>
          <p:cNvPicPr preferRelativeResize="0"/>
          <p:nvPr/>
        </p:nvPicPr>
        <p:blipFill>
          <a:blip r:embed="rId3">
            <a:alphaModFix/>
          </a:blip>
          <a:stretch>
            <a:fillRect/>
          </a:stretch>
        </p:blipFill>
        <p:spPr>
          <a:xfrm>
            <a:off x="2466950" y="1378525"/>
            <a:ext cx="6570701" cy="3429726"/>
          </a:xfrm>
          <a:prstGeom prst="rect">
            <a:avLst/>
          </a:prstGeom>
          <a:noFill/>
          <a:ln>
            <a:noFill/>
          </a:ln>
        </p:spPr>
      </p:pic>
      <p:sp>
        <p:nvSpPr>
          <p:cNvPr id="411" name="Google Shape;411;p54"/>
          <p:cNvSpPr txBox="1"/>
          <p:nvPr/>
        </p:nvSpPr>
        <p:spPr>
          <a:xfrm>
            <a:off x="250300" y="1753175"/>
            <a:ext cx="19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Karla"/>
              <a:ea typeface="Karla"/>
              <a:cs typeface="Karla"/>
              <a:sym typeface="Karla"/>
            </a:endParaRPr>
          </a:p>
        </p:txBody>
      </p:sp>
      <p:pic>
        <p:nvPicPr>
          <p:cNvPr id="412" name="Google Shape;412;p54"/>
          <p:cNvPicPr preferRelativeResize="0"/>
          <p:nvPr/>
        </p:nvPicPr>
        <p:blipFill>
          <a:blip r:embed="rId4">
            <a:alphaModFix/>
          </a:blip>
          <a:stretch>
            <a:fillRect/>
          </a:stretch>
        </p:blipFill>
        <p:spPr>
          <a:xfrm>
            <a:off x="332850" y="2107175"/>
            <a:ext cx="1955700" cy="1119478"/>
          </a:xfrm>
          <a:prstGeom prst="rect">
            <a:avLst/>
          </a:prstGeom>
          <a:noFill/>
          <a:ln>
            <a:noFill/>
          </a:ln>
        </p:spPr>
      </p:pic>
      <p:sp>
        <p:nvSpPr>
          <p:cNvPr id="413" name="Google Shape;413;p54"/>
          <p:cNvSpPr txBox="1"/>
          <p:nvPr/>
        </p:nvSpPr>
        <p:spPr>
          <a:xfrm>
            <a:off x="250300" y="17531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100">
                <a:solidFill>
                  <a:schemeClr val="dk1"/>
                </a:solidFill>
                <a:latin typeface="Karla"/>
                <a:ea typeface="Karla"/>
                <a:cs typeface="Karla"/>
                <a:sym typeface="Karla"/>
              </a:rPr>
              <a:t>Top MSAs by 2021 Index</a:t>
            </a:r>
            <a:endParaRPr sz="1100"/>
          </a:p>
        </p:txBody>
      </p:sp>
      <p:sp>
        <p:nvSpPr>
          <p:cNvPr id="414" name="Google Shape;414;p54"/>
          <p:cNvSpPr txBox="1"/>
          <p:nvPr/>
        </p:nvSpPr>
        <p:spPr>
          <a:xfrm>
            <a:off x="332850" y="3510200"/>
            <a:ext cx="19557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Karla"/>
                <a:ea typeface="Karla"/>
                <a:cs typeface="Karla"/>
                <a:sym typeface="Karla"/>
              </a:rPr>
              <a:t>The index shows promising and intuitive results as a metric for MSA housing prices</a:t>
            </a:r>
            <a:endParaRPr sz="1200">
              <a:latin typeface="Karla"/>
              <a:ea typeface="Karla"/>
              <a:cs typeface="Karla"/>
              <a:sym typeface="Karla"/>
            </a:endParaRPr>
          </a:p>
        </p:txBody>
      </p:sp>
      <p:sp>
        <p:nvSpPr>
          <p:cNvPr id="415" name="Google Shape;415;p54">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Analysis</a:t>
            </a:r>
            <a:endParaRPr b="1" sz="1000" u="sng"/>
          </a:p>
        </p:txBody>
      </p:sp>
      <p:sp>
        <p:nvSpPr>
          <p:cNvPr id="416" name="Google Shape;416;p54">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417" name="Google Shape;417;p54"/>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418" name="Google Shape;418;p54">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
        <p:nvSpPr>
          <p:cNvPr id="419" name="Google Shape;419;p54"/>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10"/>
              </a:rPr>
              <a:t>Pivot</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Housing Price Index vs Work-From-Home %</a:t>
            </a:r>
            <a:endParaRPr sz="2400"/>
          </a:p>
        </p:txBody>
      </p:sp>
      <p:pic>
        <p:nvPicPr>
          <p:cNvPr id="425" name="Google Shape;425;p55"/>
          <p:cNvPicPr preferRelativeResize="0"/>
          <p:nvPr/>
        </p:nvPicPr>
        <p:blipFill>
          <a:blip r:embed="rId3">
            <a:alphaModFix/>
          </a:blip>
          <a:stretch>
            <a:fillRect/>
          </a:stretch>
        </p:blipFill>
        <p:spPr>
          <a:xfrm>
            <a:off x="5282750" y="1234925"/>
            <a:ext cx="3607109" cy="3664200"/>
          </a:xfrm>
          <a:prstGeom prst="rect">
            <a:avLst/>
          </a:prstGeom>
          <a:noFill/>
          <a:ln>
            <a:noFill/>
          </a:ln>
        </p:spPr>
      </p:pic>
      <p:sp>
        <p:nvSpPr>
          <p:cNvPr id="426" name="Google Shape;426;p55"/>
          <p:cNvSpPr txBox="1"/>
          <p:nvPr>
            <p:ph idx="1" type="body"/>
          </p:nvPr>
        </p:nvSpPr>
        <p:spPr>
          <a:xfrm>
            <a:off x="720000" y="1962425"/>
            <a:ext cx="3868200" cy="22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Karla Medium"/>
              <a:buChar char="●"/>
            </a:pPr>
            <a:r>
              <a:rPr lang="en">
                <a:latin typeface="Karla Medium"/>
                <a:ea typeface="Karla Medium"/>
                <a:cs typeface="Karla Medium"/>
                <a:sym typeface="Karla Medium"/>
              </a:rPr>
              <a:t>We observe a positive (but potentially non-linear) association between MSA housing prices and WFH%.</a:t>
            </a:r>
            <a:endParaRPr>
              <a:latin typeface="Karla Medium"/>
              <a:ea typeface="Karla Medium"/>
              <a:cs typeface="Karla Medium"/>
              <a:sym typeface="Karla Medium"/>
            </a:endParaRPr>
          </a:p>
          <a:p>
            <a:pPr indent="0" lvl="0" marL="0" rtl="0" algn="l">
              <a:spcBef>
                <a:spcPts val="0"/>
              </a:spcBef>
              <a:spcAft>
                <a:spcPts val="0"/>
              </a:spcAft>
              <a:buNone/>
            </a:pPr>
            <a:r>
              <a:t/>
            </a:r>
            <a:endParaRPr>
              <a:latin typeface="Karla Medium"/>
              <a:ea typeface="Karla Medium"/>
              <a:cs typeface="Karla Medium"/>
              <a:sym typeface="Karla Medium"/>
            </a:endParaRPr>
          </a:p>
          <a:p>
            <a:pPr indent="-317500" lvl="0" marL="457200" rtl="0" algn="l">
              <a:spcBef>
                <a:spcPts val="0"/>
              </a:spcBef>
              <a:spcAft>
                <a:spcPts val="0"/>
              </a:spcAft>
              <a:buSzPts val="1400"/>
              <a:buFont typeface="Karla Medium"/>
              <a:buChar char="●"/>
            </a:pPr>
            <a:r>
              <a:rPr lang="en">
                <a:latin typeface="Karla Medium"/>
                <a:ea typeface="Karla Medium"/>
                <a:cs typeface="Karla Medium"/>
                <a:sym typeface="Karla Medium"/>
              </a:rPr>
              <a:t>Is it possible to predict housing prices using WFH% and non-housing covariates? </a:t>
            </a:r>
            <a:endParaRPr>
              <a:latin typeface="Karla Medium"/>
              <a:ea typeface="Karla Medium"/>
              <a:cs typeface="Karla Medium"/>
              <a:sym typeface="Karla Medium"/>
            </a:endParaRPr>
          </a:p>
          <a:p>
            <a:pPr indent="0" lvl="0" marL="0" rtl="0" algn="l">
              <a:spcBef>
                <a:spcPts val="0"/>
              </a:spcBef>
              <a:spcAft>
                <a:spcPts val="1000"/>
              </a:spcAft>
              <a:buNone/>
            </a:pPr>
            <a:r>
              <a:t/>
            </a:r>
            <a:endParaRPr b="1"/>
          </a:p>
        </p:txBody>
      </p:sp>
      <p:sp>
        <p:nvSpPr>
          <p:cNvPr id="427" name="Google Shape;427;p55">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Analysis</a:t>
            </a:r>
            <a:endParaRPr b="1" sz="1000" u="sng"/>
          </a:p>
        </p:txBody>
      </p:sp>
      <p:sp>
        <p:nvSpPr>
          <p:cNvPr id="428" name="Google Shape;428;p55">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429" name="Google Shape;429;p55"/>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430" name="Google Shape;430;p55">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
        <p:nvSpPr>
          <p:cNvPr id="431" name="Google Shape;431;p55"/>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Pivot</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3353075" y="2878575"/>
            <a:ext cx="4664400" cy="13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Presentation Recap</a:t>
            </a:r>
            <a:endParaRPr/>
          </a:p>
        </p:txBody>
      </p:sp>
      <p:sp>
        <p:nvSpPr>
          <p:cNvPr id="190" name="Google Shape;190;p38"/>
          <p:cNvSpPr txBox="1"/>
          <p:nvPr>
            <p:ph idx="2" type="title"/>
          </p:nvPr>
        </p:nvSpPr>
        <p:spPr>
          <a:xfrm>
            <a:off x="1566338" y="2826900"/>
            <a:ext cx="1717500" cy="179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pic>
        <p:nvPicPr>
          <p:cNvPr id="191" name="Google Shape;191;p38"/>
          <p:cNvPicPr preferRelativeResize="0"/>
          <p:nvPr/>
        </p:nvPicPr>
        <p:blipFill rotWithShape="1">
          <a:blip r:embed="rId3">
            <a:alphaModFix/>
          </a:blip>
          <a:srcRect b="32820" l="0" r="0" t="32820"/>
          <a:stretch/>
        </p:blipFill>
        <p:spPr>
          <a:xfrm>
            <a:off x="0" y="540000"/>
            <a:ext cx="9144003" cy="2097101"/>
          </a:xfrm>
          <a:prstGeom prst="rect">
            <a:avLst/>
          </a:prstGeom>
          <a:noFill/>
          <a:ln>
            <a:noFill/>
          </a:ln>
        </p:spPr>
      </p:pic>
      <p:sp>
        <p:nvSpPr>
          <p:cNvPr id="192" name="Google Shape;192;p38">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193" name="Google Shape;193;p38">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194" name="Google Shape;194;p38">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195" name="Google Shape;195;p38"/>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196" name="Google Shape;196;p38">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9"/>
              </a:rPr>
              <a:t>Recap</a:t>
            </a:r>
            <a:endParaRPr b="1" sz="10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6"/>
          <p:cNvSpPr txBox="1"/>
          <p:nvPr>
            <p:ph type="title"/>
          </p:nvPr>
        </p:nvSpPr>
        <p:spPr>
          <a:xfrm>
            <a:off x="2106561" y="2738625"/>
            <a:ext cx="4930800" cy="109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Modeling</a:t>
            </a:r>
            <a:endParaRPr sz="3800"/>
          </a:p>
        </p:txBody>
      </p:sp>
      <p:sp>
        <p:nvSpPr>
          <p:cNvPr id="437" name="Google Shape;437;p56"/>
          <p:cNvSpPr txBox="1"/>
          <p:nvPr>
            <p:ph idx="2" type="title"/>
          </p:nvPr>
        </p:nvSpPr>
        <p:spPr>
          <a:xfrm>
            <a:off x="3458875" y="1073525"/>
            <a:ext cx="2226300" cy="184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38" name="Google Shape;438;p56"/>
          <p:cNvPicPr preferRelativeResize="0"/>
          <p:nvPr/>
        </p:nvPicPr>
        <p:blipFill rotWithShape="1">
          <a:blip r:embed="rId3">
            <a:alphaModFix/>
          </a:blip>
          <a:srcRect b="0" l="0" r="69173" t="0"/>
          <a:stretch/>
        </p:blipFill>
        <p:spPr>
          <a:xfrm>
            <a:off x="0" y="540000"/>
            <a:ext cx="1879398" cy="4063499"/>
          </a:xfrm>
          <a:prstGeom prst="rect">
            <a:avLst/>
          </a:prstGeom>
          <a:noFill/>
          <a:ln>
            <a:noFill/>
          </a:ln>
        </p:spPr>
      </p:pic>
      <p:pic>
        <p:nvPicPr>
          <p:cNvPr id="439" name="Google Shape;439;p56"/>
          <p:cNvPicPr preferRelativeResize="0"/>
          <p:nvPr/>
        </p:nvPicPr>
        <p:blipFill rotWithShape="1">
          <a:blip r:embed="rId3">
            <a:alphaModFix/>
          </a:blip>
          <a:srcRect b="0" l="34586" r="34586" t="0"/>
          <a:stretch/>
        </p:blipFill>
        <p:spPr>
          <a:xfrm>
            <a:off x="7264600" y="540000"/>
            <a:ext cx="1879398" cy="4063499"/>
          </a:xfrm>
          <a:prstGeom prst="rect">
            <a:avLst/>
          </a:prstGeom>
          <a:noFill/>
          <a:ln>
            <a:noFill/>
          </a:ln>
        </p:spPr>
      </p:pic>
      <p:sp>
        <p:nvSpPr>
          <p:cNvPr id="440" name="Google Shape;440;p56"/>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Analysis</a:t>
            </a:r>
            <a:endParaRPr b="1" sz="1000"/>
          </a:p>
        </p:txBody>
      </p:sp>
      <p:sp>
        <p:nvSpPr>
          <p:cNvPr id="441" name="Google Shape;441;p56">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Modeling</a:t>
            </a:r>
            <a:endParaRPr b="1" sz="1000" u="sng"/>
          </a:p>
        </p:txBody>
      </p:sp>
      <p:sp>
        <p:nvSpPr>
          <p:cNvPr id="442" name="Google Shape;442;p56"/>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443" name="Google Shape;443;p56">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
        <p:nvSpPr>
          <p:cNvPr id="444" name="Google Shape;444;p56"/>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Pivot</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1709250" y="619475"/>
            <a:ext cx="57255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u="none"/>
              <a:t>Regression Equation</a:t>
            </a:r>
            <a:endParaRPr sz="3500" u="none"/>
          </a:p>
        </p:txBody>
      </p:sp>
      <p:sp>
        <p:nvSpPr>
          <p:cNvPr id="450" name="Google Shape;450;p57"/>
          <p:cNvSpPr txBox="1"/>
          <p:nvPr>
            <p:ph idx="1" type="subTitle"/>
          </p:nvPr>
        </p:nvSpPr>
        <p:spPr>
          <a:xfrm>
            <a:off x="1816200" y="1305325"/>
            <a:ext cx="5511600" cy="1895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ctr">
              <a:spcBef>
                <a:spcPts val="0"/>
              </a:spcBef>
              <a:spcAft>
                <a:spcPts val="0"/>
              </a:spcAft>
              <a:buNone/>
            </a:pPr>
            <a:r>
              <a:rPr lang="en" sz="2000"/>
              <a:t>Outcome</a:t>
            </a:r>
            <a:r>
              <a:rPr lang="en" sz="2000"/>
              <a:t> variables </a:t>
            </a:r>
            <a:r>
              <a:rPr lang="en" sz="2000"/>
              <a:t>represents the housing index in 2021 or the change in housing index between 2019 and 2021.</a:t>
            </a:r>
            <a:endParaRPr sz="2000"/>
          </a:p>
        </p:txBody>
      </p:sp>
      <p:pic>
        <p:nvPicPr>
          <p:cNvPr id="451" name="Google Shape;451;p57"/>
          <p:cNvPicPr preferRelativeResize="0"/>
          <p:nvPr/>
        </p:nvPicPr>
        <p:blipFill rotWithShape="1">
          <a:blip r:embed="rId3">
            <a:alphaModFix/>
          </a:blip>
          <a:srcRect b="66194" l="-480" r="479" t="4582"/>
          <a:stretch/>
        </p:blipFill>
        <p:spPr>
          <a:xfrm>
            <a:off x="-64300" y="3386475"/>
            <a:ext cx="9208300" cy="1757024"/>
          </a:xfrm>
          <a:prstGeom prst="rect">
            <a:avLst/>
          </a:prstGeom>
          <a:noFill/>
          <a:ln>
            <a:noFill/>
          </a:ln>
        </p:spPr>
      </p:pic>
      <p:pic>
        <p:nvPicPr>
          <p:cNvPr id="452" name="Google Shape;452;p57"/>
          <p:cNvPicPr preferRelativeResize="0"/>
          <p:nvPr/>
        </p:nvPicPr>
        <p:blipFill>
          <a:blip r:embed="rId4">
            <a:alphaModFix/>
          </a:blip>
          <a:stretch>
            <a:fillRect/>
          </a:stretch>
        </p:blipFill>
        <p:spPr>
          <a:xfrm>
            <a:off x="2991100" y="1498150"/>
            <a:ext cx="2952750" cy="628650"/>
          </a:xfrm>
          <a:prstGeom prst="rect">
            <a:avLst/>
          </a:prstGeom>
          <a:noFill/>
          <a:ln>
            <a:noFill/>
          </a:ln>
        </p:spPr>
      </p:pic>
      <p:sp>
        <p:nvSpPr>
          <p:cNvPr id="453" name="Google Shape;453;p57">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5"/>
              </a:rPr>
              <a:t>Modeling</a:t>
            </a:r>
            <a:endParaRPr b="1" sz="1000" u="sng"/>
          </a:p>
        </p:txBody>
      </p:sp>
      <p:sp>
        <p:nvSpPr>
          <p:cNvPr id="454" name="Google Shape;454;p57"/>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455" name="Google Shape;455;p57">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Recap</a:t>
            </a:r>
            <a:endParaRPr b="1" sz="1000"/>
          </a:p>
        </p:txBody>
      </p:sp>
      <p:sp>
        <p:nvSpPr>
          <p:cNvPr id="456" name="Google Shape;456;p57"/>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Pivot</a:t>
            </a:r>
            <a:endParaRPr sz="1000"/>
          </a:p>
        </p:txBody>
      </p:sp>
      <p:sp>
        <p:nvSpPr>
          <p:cNvPr id="457" name="Google Shape;457;p57"/>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10"/>
              </a:rPr>
              <a:t>Analysis</a:t>
            </a:r>
            <a:endParaRPr b="1"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Regression Results</a:t>
            </a:r>
            <a:endParaRPr sz="2400"/>
          </a:p>
        </p:txBody>
      </p:sp>
      <p:sp>
        <p:nvSpPr>
          <p:cNvPr id="463" name="Google Shape;463;p58"/>
          <p:cNvSpPr txBox="1"/>
          <p:nvPr>
            <p:ph idx="1" type="body"/>
          </p:nvPr>
        </p:nvSpPr>
        <p:spPr>
          <a:xfrm>
            <a:off x="720000" y="1237075"/>
            <a:ext cx="30339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The outcome is not perfectly satisfactory.</a:t>
            </a:r>
            <a:endParaRPr/>
          </a:p>
          <a:p>
            <a:pPr indent="-317500" lvl="0" marL="457200" rtl="0" algn="l">
              <a:spcBef>
                <a:spcPts val="1000"/>
              </a:spcBef>
              <a:spcAft>
                <a:spcPts val="0"/>
              </a:spcAft>
              <a:buSzPts val="1400"/>
              <a:buChar char="●"/>
            </a:pPr>
            <a:r>
              <a:rPr lang="en"/>
              <a:t>Certain interpretations are reasonable (info_perc, med_inc, and home_perc).</a:t>
            </a:r>
            <a:endParaRPr/>
          </a:p>
          <a:p>
            <a:pPr indent="-317500" lvl="0" marL="457200" rtl="0" algn="l">
              <a:spcBef>
                <a:spcPts val="1000"/>
              </a:spcBef>
              <a:spcAft>
                <a:spcPts val="1000"/>
              </a:spcAft>
              <a:buSzPts val="1400"/>
              <a:buChar char="●"/>
            </a:pPr>
            <a:r>
              <a:rPr lang="en"/>
              <a:t>However, others are not (finance_perc and unemp_perc).</a:t>
            </a:r>
            <a:endParaRPr/>
          </a:p>
        </p:txBody>
      </p:sp>
      <p:sp>
        <p:nvSpPr>
          <p:cNvPr id="464" name="Google Shape;464;p58"/>
          <p:cNvSpPr txBox="1"/>
          <p:nvPr/>
        </p:nvSpPr>
        <p:spPr>
          <a:xfrm>
            <a:off x="720000" y="951525"/>
            <a:ext cx="40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Karla"/>
                <a:ea typeface="Karla"/>
                <a:cs typeface="Karla"/>
                <a:sym typeface="Karla"/>
              </a:rPr>
              <a:t>(Housing index as the outcome variable)</a:t>
            </a:r>
            <a:endParaRPr b="1" sz="1200">
              <a:latin typeface="Karla"/>
              <a:ea typeface="Karla"/>
              <a:cs typeface="Karla"/>
              <a:sym typeface="Karla"/>
            </a:endParaRPr>
          </a:p>
        </p:txBody>
      </p:sp>
      <p:pic>
        <p:nvPicPr>
          <p:cNvPr id="465" name="Google Shape;465;p58"/>
          <p:cNvPicPr preferRelativeResize="0"/>
          <p:nvPr/>
        </p:nvPicPr>
        <p:blipFill>
          <a:blip r:embed="rId3">
            <a:alphaModFix/>
          </a:blip>
          <a:stretch>
            <a:fillRect/>
          </a:stretch>
        </p:blipFill>
        <p:spPr>
          <a:xfrm>
            <a:off x="4065825" y="1320825"/>
            <a:ext cx="5078175" cy="3822676"/>
          </a:xfrm>
          <a:prstGeom prst="rect">
            <a:avLst/>
          </a:prstGeom>
          <a:noFill/>
          <a:ln>
            <a:noFill/>
          </a:ln>
        </p:spPr>
      </p:pic>
      <p:sp>
        <p:nvSpPr>
          <p:cNvPr id="466" name="Google Shape;466;p58">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Modeling</a:t>
            </a:r>
            <a:endParaRPr b="1" sz="1000" u="sng"/>
          </a:p>
        </p:txBody>
      </p:sp>
      <p:sp>
        <p:nvSpPr>
          <p:cNvPr id="467" name="Google Shape;467;p58"/>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Intro</a:t>
            </a:r>
            <a:endParaRPr b="1" sz="1000"/>
          </a:p>
        </p:txBody>
      </p:sp>
      <p:sp>
        <p:nvSpPr>
          <p:cNvPr id="468" name="Google Shape;468;p58">
            <a:hlinkClick action="ppaction://hlinksldjump" r:id="rId6"/>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Recap</a:t>
            </a:r>
            <a:endParaRPr b="1" sz="1000"/>
          </a:p>
        </p:txBody>
      </p:sp>
      <p:sp>
        <p:nvSpPr>
          <p:cNvPr id="469" name="Google Shape;469;p58"/>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Pivot</a:t>
            </a:r>
            <a:endParaRPr sz="1000"/>
          </a:p>
        </p:txBody>
      </p:sp>
      <p:sp>
        <p:nvSpPr>
          <p:cNvPr id="470" name="Google Shape;470;p58"/>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Analysis</a:t>
            </a:r>
            <a:endParaRPr b="1"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Regression Results</a:t>
            </a:r>
            <a:endParaRPr sz="2400"/>
          </a:p>
        </p:txBody>
      </p:sp>
      <p:sp>
        <p:nvSpPr>
          <p:cNvPr id="476" name="Google Shape;476;p59"/>
          <p:cNvSpPr txBox="1"/>
          <p:nvPr>
            <p:ph idx="1" type="body"/>
          </p:nvPr>
        </p:nvSpPr>
        <p:spPr>
          <a:xfrm>
            <a:off x="720000" y="1087475"/>
            <a:ext cx="3033900" cy="3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Results</a:t>
            </a:r>
            <a:r>
              <a:rPr lang="en"/>
              <a:t> have improved.</a:t>
            </a:r>
            <a:endParaRPr/>
          </a:p>
          <a:p>
            <a:pPr indent="-317500" lvl="0" marL="457200" rtl="0" algn="l">
              <a:spcBef>
                <a:spcPts val="1000"/>
              </a:spcBef>
              <a:spcAft>
                <a:spcPts val="0"/>
              </a:spcAft>
              <a:buSzPts val="1400"/>
              <a:buChar char="●"/>
            </a:pPr>
            <a:r>
              <a:rPr lang="en"/>
              <a:t>The percentage of people working from home and the median income in 2019 positively contribute to the increase in housing costs during Covid.</a:t>
            </a:r>
            <a:endParaRPr/>
          </a:p>
          <a:p>
            <a:pPr indent="-317500" lvl="0" marL="457200" rtl="0" algn="l">
              <a:spcBef>
                <a:spcPts val="1000"/>
              </a:spcBef>
              <a:spcAft>
                <a:spcPts val="0"/>
              </a:spcAft>
              <a:buSzPts val="1400"/>
              <a:buChar char="●"/>
            </a:pPr>
            <a:r>
              <a:rPr lang="en"/>
              <a:t>The working population in 2019 is negatively correlated with the rise in housing index during the pandemic.</a:t>
            </a:r>
            <a:endParaRPr/>
          </a:p>
          <a:p>
            <a:pPr indent="-317500" lvl="0" marL="457200" rtl="0" algn="l">
              <a:spcBef>
                <a:spcPts val="1000"/>
              </a:spcBef>
              <a:spcAft>
                <a:spcPts val="1000"/>
              </a:spcAft>
              <a:buSzPts val="1400"/>
              <a:buChar char="●"/>
            </a:pPr>
            <a:r>
              <a:rPr lang="en"/>
              <a:t>Uncertain about converting to monetary values.</a:t>
            </a:r>
            <a:endParaRPr/>
          </a:p>
        </p:txBody>
      </p:sp>
      <p:sp>
        <p:nvSpPr>
          <p:cNvPr id="477" name="Google Shape;477;p59"/>
          <p:cNvSpPr txBox="1"/>
          <p:nvPr/>
        </p:nvSpPr>
        <p:spPr>
          <a:xfrm>
            <a:off x="720000" y="951525"/>
            <a:ext cx="40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Karla"/>
                <a:ea typeface="Karla"/>
                <a:cs typeface="Karla"/>
                <a:sym typeface="Karla"/>
              </a:rPr>
              <a:t>(“2021 PC1 - 2019 PC1” as the outcome variable)</a:t>
            </a:r>
            <a:endParaRPr b="1" sz="1200">
              <a:latin typeface="Karla"/>
              <a:ea typeface="Karla"/>
              <a:cs typeface="Karla"/>
              <a:sym typeface="Karla"/>
            </a:endParaRPr>
          </a:p>
        </p:txBody>
      </p:sp>
      <p:pic>
        <p:nvPicPr>
          <p:cNvPr id="478" name="Google Shape;478;p59"/>
          <p:cNvPicPr preferRelativeResize="0"/>
          <p:nvPr/>
        </p:nvPicPr>
        <p:blipFill>
          <a:blip r:embed="rId3">
            <a:alphaModFix/>
          </a:blip>
          <a:stretch>
            <a:fillRect/>
          </a:stretch>
        </p:blipFill>
        <p:spPr>
          <a:xfrm>
            <a:off x="4119549" y="1237075"/>
            <a:ext cx="5024450" cy="3906424"/>
          </a:xfrm>
          <a:prstGeom prst="rect">
            <a:avLst/>
          </a:prstGeom>
          <a:noFill/>
          <a:ln>
            <a:noFill/>
          </a:ln>
        </p:spPr>
      </p:pic>
      <p:sp>
        <p:nvSpPr>
          <p:cNvPr id="479" name="Google Shape;479;p59">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Modeling</a:t>
            </a:r>
            <a:endParaRPr b="1" sz="1000" u="sng"/>
          </a:p>
        </p:txBody>
      </p:sp>
      <p:sp>
        <p:nvSpPr>
          <p:cNvPr id="480" name="Google Shape;480;p59"/>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Intro</a:t>
            </a:r>
            <a:endParaRPr b="1" sz="1000"/>
          </a:p>
        </p:txBody>
      </p:sp>
      <p:sp>
        <p:nvSpPr>
          <p:cNvPr id="481" name="Google Shape;481;p59">
            <a:hlinkClick action="ppaction://hlinksldjump" r:id="rId6"/>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Recap</a:t>
            </a:r>
            <a:endParaRPr b="1" sz="1000"/>
          </a:p>
        </p:txBody>
      </p:sp>
      <p:sp>
        <p:nvSpPr>
          <p:cNvPr id="482" name="Google Shape;482;p59"/>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Pivot</a:t>
            </a:r>
            <a:endParaRPr sz="1000"/>
          </a:p>
        </p:txBody>
      </p:sp>
      <p:sp>
        <p:nvSpPr>
          <p:cNvPr id="483" name="Google Shape;483;p59"/>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Analysis</a:t>
            </a:r>
            <a:endParaRPr b="1"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Housing Price Index % Change (2019 vs 2021)</a:t>
            </a:r>
            <a:endParaRPr sz="2400"/>
          </a:p>
        </p:txBody>
      </p:sp>
      <p:sp>
        <p:nvSpPr>
          <p:cNvPr id="489" name="Google Shape;489;p60"/>
          <p:cNvSpPr txBox="1"/>
          <p:nvPr/>
        </p:nvSpPr>
        <p:spPr>
          <a:xfrm>
            <a:off x="76125" y="1615800"/>
            <a:ext cx="28254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Karla"/>
              <a:buChar char="●"/>
            </a:pPr>
            <a:r>
              <a:rPr lang="en">
                <a:latin typeface="Karla"/>
                <a:ea typeface="Karla"/>
                <a:cs typeface="Karla"/>
                <a:sym typeface="Karla"/>
              </a:rPr>
              <a:t>Housing prices have experienced significant increases in states such as Idaho, Utah, Arizona, Florida, and others.</a:t>
            </a:r>
            <a:endParaRPr>
              <a:latin typeface="Karla"/>
              <a:ea typeface="Karla"/>
              <a:cs typeface="Karla"/>
              <a:sym typeface="Karla"/>
            </a:endParaRPr>
          </a:p>
          <a:p>
            <a:pPr indent="0" lvl="0" marL="0" rtl="0" algn="l">
              <a:spcBef>
                <a:spcPts val="0"/>
              </a:spcBef>
              <a:spcAft>
                <a:spcPts val="0"/>
              </a:spcAft>
              <a:buNone/>
            </a:pPr>
            <a:r>
              <a:t/>
            </a:r>
            <a:endParaRPr>
              <a:latin typeface="Karla"/>
              <a:ea typeface="Karla"/>
              <a:cs typeface="Karla"/>
              <a:sym typeface="Karla"/>
            </a:endParaRPr>
          </a:p>
          <a:p>
            <a:pPr indent="-317500" lvl="0" marL="457200" rtl="0" algn="l">
              <a:spcBef>
                <a:spcPts val="0"/>
              </a:spcBef>
              <a:spcAft>
                <a:spcPts val="0"/>
              </a:spcAft>
              <a:buSzPts val="1400"/>
              <a:buFont typeface="Karla"/>
              <a:buChar char="●"/>
            </a:pPr>
            <a:r>
              <a:rPr lang="en">
                <a:latin typeface="Karla"/>
                <a:ea typeface="Karla"/>
                <a:cs typeface="Karla"/>
                <a:sym typeface="Karla"/>
              </a:rPr>
              <a:t>Individuals are relocating to areas where the rent was lower prior to the Covid pandemic.</a:t>
            </a:r>
            <a:endParaRPr>
              <a:latin typeface="Karla"/>
              <a:ea typeface="Karla"/>
              <a:cs typeface="Karla"/>
              <a:sym typeface="Karla"/>
            </a:endParaRPr>
          </a:p>
        </p:txBody>
      </p:sp>
      <p:sp>
        <p:nvSpPr>
          <p:cNvPr id="490" name="Google Shape;490;p60">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3"/>
              </a:rPr>
              <a:t>Modeling</a:t>
            </a:r>
            <a:endParaRPr b="1" sz="1000" u="sng"/>
          </a:p>
        </p:txBody>
      </p:sp>
      <p:sp>
        <p:nvSpPr>
          <p:cNvPr id="491" name="Google Shape;491;p60"/>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Intro</a:t>
            </a:r>
            <a:endParaRPr b="1" sz="1000"/>
          </a:p>
        </p:txBody>
      </p:sp>
      <p:sp>
        <p:nvSpPr>
          <p:cNvPr id="492" name="Google Shape;492;p60">
            <a:hlinkClick action="ppaction://hlinksldjump" r:id="rId5"/>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Recap</a:t>
            </a:r>
            <a:endParaRPr b="1" sz="1000"/>
          </a:p>
        </p:txBody>
      </p:sp>
      <p:sp>
        <p:nvSpPr>
          <p:cNvPr id="493" name="Google Shape;493;p60"/>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Pivot</a:t>
            </a:r>
            <a:endParaRPr sz="1000"/>
          </a:p>
        </p:txBody>
      </p:sp>
      <p:sp>
        <p:nvSpPr>
          <p:cNvPr id="494" name="Google Shape;494;p60"/>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Analysis</a:t>
            </a:r>
            <a:endParaRPr b="1" sz="1000"/>
          </a:p>
        </p:txBody>
      </p:sp>
      <p:pic>
        <p:nvPicPr>
          <p:cNvPr id="495" name="Google Shape;495;p60"/>
          <p:cNvPicPr preferRelativeResize="0"/>
          <p:nvPr/>
        </p:nvPicPr>
        <p:blipFill rotWithShape="1">
          <a:blip r:embed="rId9">
            <a:alphaModFix/>
          </a:blip>
          <a:srcRect b="0" l="0" r="0" t="0"/>
          <a:stretch/>
        </p:blipFill>
        <p:spPr>
          <a:xfrm>
            <a:off x="3024000" y="1174500"/>
            <a:ext cx="5799291" cy="366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1"/>
          <p:cNvSpPr txBox="1"/>
          <p:nvPr>
            <p:ph idx="1" type="body"/>
          </p:nvPr>
        </p:nvSpPr>
        <p:spPr>
          <a:xfrm>
            <a:off x="2198525" y="1833538"/>
            <a:ext cx="6071700" cy="2372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In areas where there is a high prior percentage of people working from home and median income, as well as in locations with a lower prior working population, we should investigate housing cost control measures or increasing the housing supply.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Should we encounter a similar pandemic in the future, we recommend implementing rent control measures and constructing extra housing in the MSAs that the model predicts will have the highest housing index increase during the crisis.</a:t>
            </a:r>
            <a:endParaRPr/>
          </a:p>
          <a:p>
            <a:pPr indent="0" lvl="0" marL="0" rtl="0" algn="l">
              <a:spcBef>
                <a:spcPts val="0"/>
              </a:spcBef>
              <a:spcAft>
                <a:spcPts val="0"/>
              </a:spcAft>
              <a:buNone/>
            </a:pPr>
            <a:r>
              <a:t/>
            </a:r>
            <a:endParaRPr/>
          </a:p>
        </p:txBody>
      </p:sp>
      <p:sp>
        <p:nvSpPr>
          <p:cNvPr id="501" name="Google Shape;501;p6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502" name="Google Shape;502;p61">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3"/>
              </a:rPr>
              <a:t>Modeling</a:t>
            </a:r>
            <a:endParaRPr b="1" sz="1000" u="sng"/>
          </a:p>
        </p:txBody>
      </p:sp>
      <p:sp>
        <p:nvSpPr>
          <p:cNvPr id="503" name="Google Shape;503;p61"/>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Intro</a:t>
            </a:r>
            <a:endParaRPr b="1" sz="1000"/>
          </a:p>
        </p:txBody>
      </p:sp>
      <p:sp>
        <p:nvSpPr>
          <p:cNvPr id="504" name="Google Shape;504;p61">
            <a:hlinkClick action="ppaction://hlinksldjump" r:id="rId5"/>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Recap</a:t>
            </a:r>
            <a:endParaRPr b="1" sz="1000"/>
          </a:p>
        </p:txBody>
      </p:sp>
      <p:sp>
        <p:nvSpPr>
          <p:cNvPr id="505" name="Google Shape;505;p61"/>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Pivot</a:t>
            </a:r>
            <a:endParaRPr sz="1000"/>
          </a:p>
        </p:txBody>
      </p:sp>
      <p:sp>
        <p:nvSpPr>
          <p:cNvPr id="506" name="Google Shape;506;p61"/>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Analysis</a:t>
            </a:r>
            <a:endParaRPr b="1" sz="1000"/>
          </a:p>
        </p:txBody>
      </p:sp>
      <p:pic>
        <p:nvPicPr>
          <p:cNvPr id="507" name="Google Shape;507;p61"/>
          <p:cNvPicPr preferRelativeResize="0"/>
          <p:nvPr/>
        </p:nvPicPr>
        <p:blipFill rotWithShape="1">
          <a:blip r:embed="rId9">
            <a:alphaModFix/>
          </a:blip>
          <a:srcRect b="0" l="1085" r="1076" t="0"/>
          <a:stretch/>
        </p:blipFill>
        <p:spPr>
          <a:xfrm>
            <a:off x="0" y="1578538"/>
            <a:ext cx="1879400" cy="2882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Discussion</a:t>
            </a:r>
            <a:endParaRPr sz="2400"/>
          </a:p>
        </p:txBody>
      </p:sp>
      <p:sp>
        <p:nvSpPr>
          <p:cNvPr id="513" name="Google Shape;513;p62"/>
          <p:cNvSpPr txBox="1"/>
          <p:nvPr>
            <p:ph idx="1" type="body"/>
          </p:nvPr>
        </p:nvSpPr>
        <p:spPr>
          <a:xfrm>
            <a:off x="886150" y="1087475"/>
            <a:ext cx="30339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Limitations</a:t>
            </a:r>
            <a:endParaRPr b="1"/>
          </a:p>
          <a:p>
            <a:pPr indent="-317500" lvl="0" marL="457200" rtl="0" algn="l">
              <a:spcBef>
                <a:spcPts val="1000"/>
              </a:spcBef>
              <a:spcAft>
                <a:spcPts val="0"/>
              </a:spcAft>
              <a:buSzPts val="1400"/>
              <a:buChar char="●"/>
            </a:pPr>
            <a:r>
              <a:rPr lang="en"/>
              <a:t>To make a more causal statement, we require data with greater granularity in terms of both time and geographical area.</a:t>
            </a:r>
            <a:endParaRPr/>
          </a:p>
          <a:p>
            <a:pPr indent="-317500" lvl="0" marL="457200" rtl="0" algn="l">
              <a:spcBef>
                <a:spcPts val="1000"/>
              </a:spcBef>
              <a:spcAft>
                <a:spcPts val="0"/>
              </a:spcAft>
              <a:buSzPts val="1400"/>
              <a:buChar char="●"/>
            </a:pPr>
            <a:r>
              <a:rPr lang="en"/>
              <a:t>The results from our housing index do not directly correspond to a monetary value.</a:t>
            </a:r>
            <a:endParaRPr/>
          </a:p>
          <a:p>
            <a:pPr indent="0" lvl="0" marL="457200" rtl="0" algn="l">
              <a:spcBef>
                <a:spcPts val="1000"/>
              </a:spcBef>
              <a:spcAft>
                <a:spcPts val="1000"/>
              </a:spcAft>
              <a:buNone/>
            </a:pPr>
            <a:r>
              <a:t/>
            </a:r>
            <a:endParaRPr/>
          </a:p>
        </p:txBody>
      </p:sp>
      <p:sp>
        <p:nvSpPr>
          <p:cNvPr id="514" name="Google Shape;514;p62"/>
          <p:cNvSpPr txBox="1"/>
          <p:nvPr>
            <p:ph idx="1" type="body"/>
          </p:nvPr>
        </p:nvSpPr>
        <p:spPr>
          <a:xfrm>
            <a:off x="4731300" y="1087475"/>
            <a:ext cx="3033900" cy="3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Future Work Directions:</a:t>
            </a:r>
            <a:endParaRPr b="1"/>
          </a:p>
          <a:p>
            <a:pPr indent="-317500" lvl="0" marL="457200" rtl="0" algn="l">
              <a:spcBef>
                <a:spcPts val="1000"/>
              </a:spcBef>
              <a:spcAft>
                <a:spcPts val="0"/>
              </a:spcAft>
              <a:buSzPts val="1400"/>
              <a:buChar char="●"/>
            </a:pPr>
            <a:r>
              <a:rPr lang="en"/>
              <a:t>Exploration of alternative data sources.</a:t>
            </a:r>
            <a:endParaRPr/>
          </a:p>
          <a:p>
            <a:pPr indent="-317500" lvl="0" marL="457200" rtl="0" algn="l">
              <a:spcBef>
                <a:spcPts val="1000"/>
              </a:spcBef>
              <a:spcAft>
                <a:spcPts val="0"/>
              </a:spcAft>
              <a:buSzPts val="1400"/>
              <a:buChar char="●"/>
            </a:pPr>
            <a:r>
              <a:rPr lang="en"/>
              <a:t>Additional statistical analyses that yield more interpretable outcomes.</a:t>
            </a:r>
            <a:endParaRPr/>
          </a:p>
          <a:p>
            <a:pPr indent="-317500" lvl="0" marL="457200" rtl="0" algn="l">
              <a:spcBef>
                <a:spcPts val="1000"/>
              </a:spcBef>
              <a:spcAft>
                <a:spcPts val="1000"/>
              </a:spcAft>
              <a:buSzPts val="1400"/>
              <a:buChar char="●"/>
            </a:pPr>
            <a:r>
              <a:rPr lang="en"/>
              <a:t>Development of a structural model focusing on policymakers' approach to housing cost control and its implications for welfare.</a:t>
            </a:r>
            <a:endParaRPr/>
          </a:p>
        </p:txBody>
      </p:sp>
      <p:sp>
        <p:nvSpPr>
          <p:cNvPr id="515" name="Google Shape;515;p62">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3"/>
              </a:rPr>
              <a:t>Modeling</a:t>
            </a:r>
            <a:endParaRPr b="1" sz="1000" u="sng"/>
          </a:p>
        </p:txBody>
      </p:sp>
      <p:sp>
        <p:nvSpPr>
          <p:cNvPr id="516" name="Google Shape;516;p62"/>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Intro</a:t>
            </a:r>
            <a:endParaRPr b="1" sz="1000"/>
          </a:p>
        </p:txBody>
      </p:sp>
      <p:sp>
        <p:nvSpPr>
          <p:cNvPr id="517" name="Google Shape;517;p62">
            <a:hlinkClick action="ppaction://hlinksldjump" r:id="rId5"/>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Recap</a:t>
            </a:r>
            <a:endParaRPr b="1" sz="1000"/>
          </a:p>
        </p:txBody>
      </p:sp>
      <p:sp>
        <p:nvSpPr>
          <p:cNvPr id="518" name="Google Shape;518;p62"/>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Pivot</a:t>
            </a:r>
            <a:endParaRPr sz="1000"/>
          </a:p>
        </p:txBody>
      </p:sp>
      <p:sp>
        <p:nvSpPr>
          <p:cNvPr id="519" name="Google Shape;519;p62"/>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Analysis</a:t>
            </a:r>
            <a:endParaRPr b="1" sz="1000"/>
          </a:p>
        </p:txBody>
      </p:sp>
      <p:pic>
        <p:nvPicPr>
          <p:cNvPr id="520" name="Google Shape;520;p62"/>
          <p:cNvPicPr preferRelativeResize="0"/>
          <p:nvPr/>
        </p:nvPicPr>
        <p:blipFill rotWithShape="1">
          <a:blip r:embed="rId9">
            <a:alphaModFix/>
          </a:blip>
          <a:srcRect b="0" l="11634" r="82905" t="0"/>
          <a:stretch/>
        </p:blipFill>
        <p:spPr>
          <a:xfrm>
            <a:off x="0" y="0"/>
            <a:ext cx="567552" cy="5143501"/>
          </a:xfrm>
          <a:prstGeom prst="rect">
            <a:avLst/>
          </a:prstGeom>
          <a:noFill/>
          <a:ln>
            <a:noFill/>
          </a:ln>
        </p:spPr>
      </p:pic>
      <p:pic>
        <p:nvPicPr>
          <p:cNvPr id="521" name="Google Shape;521;p62"/>
          <p:cNvPicPr preferRelativeResize="0"/>
          <p:nvPr/>
        </p:nvPicPr>
        <p:blipFill rotWithShape="1">
          <a:blip r:embed="rId9">
            <a:alphaModFix/>
          </a:blip>
          <a:srcRect b="0" l="45329" r="49211" t="0"/>
          <a:stretch/>
        </p:blipFill>
        <p:spPr>
          <a:xfrm>
            <a:off x="8576451" y="0"/>
            <a:ext cx="567552"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63"/>
          <p:cNvSpPr txBox="1"/>
          <p:nvPr>
            <p:ph type="title"/>
          </p:nvPr>
        </p:nvSpPr>
        <p:spPr>
          <a:xfrm>
            <a:off x="720000" y="2042325"/>
            <a:ext cx="7704000" cy="139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000">
                <a:solidFill>
                  <a:schemeClr val="accent6"/>
                </a:solidFill>
              </a:rPr>
              <a:t>Thank You!</a:t>
            </a:r>
            <a:endParaRPr sz="4000">
              <a:solidFill>
                <a:schemeClr val="accent6"/>
              </a:solidFill>
            </a:endParaRPr>
          </a:p>
          <a:p>
            <a:pPr indent="0" lvl="0" marL="0" rtl="0" algn="ctr">
              <a:spcBef>
                <a:spcPts val="0"/>
              </a:spcBef>
              <a:spcAft>
                <a:spcPts val="0"/>
              </a:spcAft>
              <a:buClr>
                <a:schemeClr val="dk1"/>
              </a:buClr>
              <a:buSzPts val="1100"/>
              <a:buFont typeface="Arial"/>
              <a:buNone/>
            </a:pPr>
            <a:r>
              <a:rPr lang="en" sz="2400">
                <a:solidFill>
                  <a:schemeClr val="accent6"/>
                </a:solidFill>
              </a:rPr>
              <a:t>Questions?</a:t>
            </a:r>
            <a:endParaRPr sz="2400">
              <a:solidFill>
                <a:schemeClr val="accent6"/>
              </a:solidFill>
            </a:endParaRPr>
          </a:p>
        </p:txBody>
      </p:sp>
      <p:sp>
        <p:nvSpPr>
          <p:cNvPr id="527" name="Google Shape;527;p63"/>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2F2F2"/>
                </a:solidFill>
                <a:uFill>
                  <a:noFill/>
                </a:uFill>
                <a:latin typeface="Overpass Black"/>
                <a:ea typeface="Overpass Black"/>
                <a:cs typeface="Overpass Black"/>
                <a:sym typeface="Overpass Black"/>
                <a:hlinkClick action="ppaction://hlinksldjump" r:id="rId4">
                  <a:extLst>
                    <a:ext uri="{A12FA001-AC4F-418D-AE19-62706E023703}">
                      <ahyp:hlinkClr val="tx"/>
                    </a:ext>
                  </a:extLst>
                </a:hlinkClick>
              </a:rPr>
              <a:t>Pivot</a:t>
            </a:r>
            <a:endParaRPr sz="1000">
              <a:solidFill>
                <a:srgbClr val="F2F2F2"/>
              </a:solidFill>
            </a:endParaRPr>
          </a:p>
        </p:txBody>
      </p:sp>
      <p:sp>
        <p:nvSpPr>
          <p:cNvPr id="528" name="Google Shape;528;p63">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2F2F2"/>
                </a:solidFill>
                <a:uFill>
                  <a:noFill/>
                </a:uFill>
                <a:latin typeface="Overpass Black"/>
                <a:ea typeface="Overpass Black"/>
                <a:cs typeface="Overpass Black"/>
                <a:sym typeface="Overpass Black"/>
                <a:hlinkClick action="ppaction://hlinksldjump" r:id="rId5">
                  <a:extLst>
                    <a:ext uri="{A12FA001-AC4F-418D-AE19-62706E023703}">
                      <ahyp:hlinkClr val="tx"/>
                    </a:ext>
                  </a:extLst>
                </a:hlinkClick>
              </a:rPr>
              <a:t>Analysis</a:t>
            </a:r>
            <a:endParaRPr b="1" sz="1000">
              <a:solidFill>
                <a:srgbClr val="F2F2F2"/>
              </a:solidFill>
            </a:endParaRPr>
          </a:p>
        </p:txBody>
      </p:sp>
      <p:sp>
        <p:nvSpPr>
          <p:cNvPr id="529" name="Google Shape;529;p63">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2F2F2"/>
                </a:solidFill>
                <a:uFill>
                  <a:noFill/>
                </a:uFill>
                <a:latin typeface="Overpass Black"/>
                <a:ea typeface="Overpass Black"/>
                <a:cs typeface="Overpass Black"/>
                <a:sym typeface="Overpass Black"/>
                <a:hlinkClick action="ppaction://hlinksldjump" r:id="rId6">
                  <a:extLst>
                    <a:ext uri="{A12FA001-AC4F-418D-AE19-62706E023703}">
                      <ahyp:hlinkClr val="tx"/>
                    </a:ext>
                  </a:extLst>
                </a:hlinkClick>
              </a:rPr>
              <a:t>Modeling</a:t>
            </a:r>
            <a:endParaRPr b="1" sz="1000">
              <a:solidFill>
                <a:srgbClr val="F2F2F2"/>
              </a:solidFill>
            </a:endParaRPr>
          </a:p>
        </p:txBody>
      </p:sp>
      <p:sp>
        <p:nvSpPr>
          <p:cNvPr id="530" name="Google Shape;530;p63"/>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2F2F2"/>
                </a:solidFill>
                <a:uFill>
                  <a:noFill/>
                </a:uFill>
                <a:latin typeface="Overpass Black"/>
                <a:ea typeface="Overpass Black"/>
                <a:cs typeface="Overpass Black"/>
                <a:sym typeface="Overpass Black"/>
                <a:hlinkClick action="ppaction://hlinksldjump" r:id="rId7">
                  <a:extLst>
                    <a:ext uri="{A12FA001-AC4F-418D-AE19-62706E023703}">
                      <ahyp:hlinkClr val="tx"/>
                    </a:ext>
                  </a:extLst>
                </a:hlinkClick>
              </a:rPr>
              <a:t>Intro</a:t>
            </a:r>
            <a:endParaRPr b="1" sz="1000">
              <a:solidFill>
                <a:srgbClr val="F2F2F2"/>
              </a:solidFill>
            </a:endParaRPr>
          </a:p>
        </p:txBody>
      </p:sp>
      <p:sp>
        <p:nvSpPr>
          <p:cNvPr id="531" name="Google Shape;531;p63"/>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2F2F2"/>
                </a:solidFill>
                <a:uFill>
                  <a:noFill/>
                </a:uFill>
                <a:latin typeface="Overpass Black"/>
                <a:ea typeface="Overpass Black"/>
                <a:cs typeface="Overpass Black"/>
                <a:sym typeface="Overpass Black"/>
                <a:hlinkClick action="ppaction://hlinksldjump" r:id="rId8">
                  <a:extLst>
                    <a:ext uri="{A12FA001-AC4F-418D-AE19-62706E023703}">
                      <ahyp:hlinkClr val="tx"/>
                    </a:ext>
                  </a:extLst>
                </a:hlinkClick>
              </a:rPr>
              <a:t>Recap</a:t>
            </a:r>
            <a:endParaRPr b="1" sz="1000">
              <a:solidFill>
                <a:srgbClr val="F2F2F2"/>
              </a:solidFill>
            </a:endParaRPr>
          </a:p>
        </p:txBody>
      </p:sp>
      <p:sp>
        <p:nvSpPr>
          <p:cNvPr id="532" name="Google Shape;532;p63"/>
          <p:cNvSpPr txBox="1"/>
          <p:nvPr/>
        </p:nvSpPr>
        <p:spPr>
          <a:xfrm>
            <a:off x="57147" y="4759575"/>
            <a:ext cx="4113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2C2C2"/>
                </a:solidFill>
                <a:latin typeface="Overpass"/>
                <a:ea typeface="Overpass"/>
                <a:cs typeface="Overpass"/>
                <a:sym typeface="Overpass"/>
              </a:rPr>
              <a:t>Attributions: </a:t>
            </a:r>
            <a:r>
              <a:rPr lang="en" sz="1000">
                <a:solidFill>
                  <a:srgbClr val="C2C2C2"/>
                </a:solidFill>
                <a:latin typeface="Overpass"/>
                <a:ea typeface="Overpass"/>
                <a:cs typeface="Overpass"/>
                <a:sym typeface="Overpass"/>
              </a:rPr>
              <a:t>Slidesgo (Theme), Unsplash (Images)</a:t>
            </a:r>
            <a:endParaRPr sz="1000">
              <a:solidFill>
                <a:srgbClr val="C2C2C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1709250" y="619475"/>
            <a:ext cx="5725500" cy="11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u="none"/>
              <a:t>Initial Presentation Goals</a:t>
            </a:r>
            <a:endParaRPr sz="3500" u="none"/>
          </a:p>
        </p:txBody>
      </p:sp>
      <p:sp>
        <p:nvSpPr>
          <p:cNvPr id="202" name="Google Shape;202;p39"/>
          <p:cNvSpPr txBox="1"/>
          <p:nvPr>
            <p:ph idx="1" type="subTitle"/>
          </p:nvPr>
        </p:nvSpPr>
        <p:spPr>
          <a:xfrm>
            <a:off x="1816200" y="1305325"/>
            <a:ext cx="5511600" cy="1895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Describe differences in Work From Home </a:t>
            </a:r>
            <a:r>
              <a:rPr lang="en" sz="2000"/>
              <a:t>prevalence</a:t>
            </a:r>
            <a:r>
              <a:rPr lang="en" sz="2000"/>
              <a:t> by </a:t>
            </a:r>
            <a:r>
              <a:rPr lang="en" sz="2000"/>
              <a:t>metropolitan</a:t>
            </a:r>
            <a:r>
              <a:rPr lang="en" sz="2000"/>
              <a:t>/micropolitan statistical area</a:t>
            </a:r>
            <a:endParaRPr sz="2000"/>
          </a:p>
          <a:p>
            <a:pPr indent="-355600" lvl="0" marL="457200" rtl="0" algn="l">
              <a:spcBef>
                <a:spcPts val="1000"/>
              </a:spcBef>
              <a:spcAft>
                <a:spcPts val="0"/>
              </a:spcAft>
              <a:buSzPts val="2000"/>
              <a:buAutoNum type="arabicPeriod"/>
            </a:pPr>
            <a:r>
              <a:rPr lang="en" sz="2000"/>
              <a:t>Determine w</a:t>
            </a:r>
            <a:r>
              <a:rPr lang="en" sz="2000"/>
              <a:t>hich MSA </a:t>
            </a:r>
            <a:r>
              <a:rPr lang="en" sz="2000"/>
              <a:t>characteristics</a:t>
            </a:r>
            <a:r>
              <a:rPr lang="en" sz="2000"/>
              <a:t> </a:t>
            </a:r>
            <a:r>
              <a:rPr lang="en" sz="2000"/>
              <a:t>contribute to prevalence </a:t>
            </a:r>
            <a:endParaRPr sz="2000"/>
          </a:p>
          <a:p>
            <a:pPr indent="0" lvl="0" marL="457200" rtl="0" algn="l">
              <a:spcBef>
                <a:spcPts val="0"/>
              </a:spcBef>
              <a:spcAft>
                <a:spcPts val="0"/>
              </a:spcAft>
              <a:buNone/>
            </a:pPr>
            <a:r>
              <a:t/>
            </a:r>
            <a:endParaRPr sz="2000"/>
          </a:p>
        </p:txBody>
      </p:sp>
      <p:pic>
        <p:nvPicPr>
          <p:cNvPr id="203" name="Google Shape;203;p39"/>
          <p:cNvPicPr preferRelativeResize="0"/>
          <p:nvPr/>
        </p:nvPicPr>
        <p:blipFill rotWithShape="1">
          <a:blip r:embed="rId3">
            <a:alphaModFix/>
          </a:blip>
          <a:srcRect b="40737" l="0" r="0" t="30398"/>
          <a:stretch/>
        </p:blipFill>
        <p:spPr>
          <a:xfrm>
            <a:off x="0" y="3366400"/>
            <a:ext cx="9144003" cy="1777100"/>
          </a:xfrm>
          <a:prstGeom prst="rect">
            <a:avLst/>
          </a:prstGeom>
          <a:noFill/>
          <a:ln>
            <a:noFill/>
          </a:ln>
        </p:spPr>
      </p:pic>
      <p:sp>
        <p:nvSpPr>
          <p:cNvPr id="204" name="Google Shape;204;p39">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205" name="Google Shape;205;p39">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206" name="Google Shape;206;p39">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207" name="Google Shape;207;p39"/>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208" name="Google Shape;208;p39">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9"/>
              </a:rPr>
              <a:t>Recap</a:t>
            </a:r>
            <a:endParaRPr b="1" sz="1000"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Data Sources and Merging</a:t>
            </a:r>
            <a:endParaRPr sz="2400"/>
          </a:p>
        </p:txBody>
      </p:sp>
      <p:sp>
        <p:nvSpPr>
          <p:cNvPr id="214" name="Google Shape;214;p40">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3"/>
              </a:rPr>
              <a:t>Pivot</a:t>
            </a:r>
            <a:endParaRPr sz="1000"/>
          </a:p>
        </p:txBody>
      </p:sp>
      <p:sp>
        <p:nvSpPr>
          <p:cNvPr id="215" name="Google Shape;215;p40">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Analysis</a:t>
            </a:r>
            <a:endParaRPr b="1" sz="1000"/>
          </a:p>
        </p:txBody>
      </p:sp>
      <p:sp>
        <p:nvSpPr>
          <p:cNvPr id="216" name="Google Shape;216;p40">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217" name="Google Shape;217;p40"/>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218" name="Google Shape;218;p40">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8"/>
              </a:rPr>
              <a:t>Recap</a:t>
            </a:r>
            <a:endParaRPr b="1" sz="1000" u="sng"/>
          </a:p>
        </p:txBody>
      </p:sp>
      <p:sp>
        <p:nvSpPr>
          <p:cNvPr id="219" name="Google Shape;219;p40"/>
          <p:cNvSpPr txBox="1"/>
          <p:nvPr/>
        </p:nvSpPr>
        <p:spPr>
          <a:xfrm>
            <a:off x="761250" y="1260525"/>
            <a:ext cx="33651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Karla"/>
                <a:ea typeface="Karla"/>
                <a:cs typeface="Karla"/>
                <a:sym typeface="Karla"/>
              </a:rPr>
              <a:t>American Community Survey (ACS)</a:t>
            </a:r>
            <a:endParaRPr b="1">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lt1"/>
              </a:buClr>
              <a:buSzPts val="1400"/>
              <a:buFont typeface="Karla"/>
              <a:buChar char="●"/>
            </a:pPr>
            <a:r>
              <a:rPr lang="en">
                <a:solidFill>
                  <a:schemeClr val="dk1"/>
                </a:solidFill>
                <a:latin typeface="Karla"/>
                <a:ea typeface="Karla"/>
                <a:cs typeface="Karla"/>
                <a:sym typeface="Karla"/>
              </a:rPr>
              <a:t>Provides annual demographic, social, economic, and housing information</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lt1"/>
              </a:buClr>
              <a:buSzPts val="1400"/>
              <a:buFont typeface="Karla"/>
              <a:buChar char="●"/>
            </a:pPr>
            <a:r>
              <a:rPr lang="en">
                <a:solidFill>
                  <a:schemeClr val="dk1"/>
                </a:solidFill>
                <a:latin typeface="Karla"/>
                <a:ea typeface="Karla"/>
                <a:cs typeface="Karla"/>
                <a:sym typeface="Karla"/>
              </a:rPr>
              <a:t>Public API available</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lt1"/>
              </a:buClr>
              <a:buSzPts val="1400"/>
              <a:buFont typeface="Karla"/>
              <a:buChar char="●"/>
            </a:pPr>
            <a:r>
              <a:rPr lang="en">
                <a:solidFill>
                  <a:schemeClr val="dk1"/>
                </a:solidFill>
                <a:latin typeface="Karla"/>
                <a:ea typeface="Karla"/>
                <a:cs typeface="Karla"/>
                <a:sym typeface="Karla"/>
              </a:rPr>
              <a:t>Very little missing data, simple to clean</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lt1"/>
              </a:buClr>
              <a:buSzPts val="1400"/>
              <a:buFont typeface="Karla"/>
              <a:buChar char="●"/>
            </a:pPr>
            <a:r>
              <a:rPr lang="en">
                <a:solidFill>
                  <a:schemeClr val="dk1"/>
                </a:solidFill>
                <a:latin typeface="Karla"/>
                <a:ea typeface="Karla"/>
                <a:cs typeface="Karla"/>
                <a:sym typeface="Karla"/>
              </a:rPr>
              <a:t>Missing a few variables of interest</a:t>
            </a:r>
            <a:endParaRPr>
              <a:solidFill>
                <a:schemeClr val="dk1"/>
              </a:solidFill>
              <a:latin typeface="Karla"/>
              <a:ea typeface="Karla"/>
              <a:cs typeface="Karla"/>
              <a:sym typeface="Karla"/>
            </a:endParaRPr>
          </a:p>
          <a:p>
            <a:pPr indent="-317500" lvl="0" marL="457200" rtl="0" algn="l">
              <a:lnSpc>
                <a:spcPct val="115000"/>
              </a:lnSpc>
              <a:spcBef>
                <a:spcPts val="0"/>
              </a:spcBef>
              <a:spcAft>
                <a:spcPts val="0"/>
              </a:spcAft>
              <a:buClr>
                <a:schemeClr val="lt1"/>
              </a:buClr>
              <a:buSzPts val="1400"/>
              <a:buFont typeface="Karla"/>
              <a:buChar char="●"/>
            </a:pPr>
            <a:r>
              <a:rPr lang="en">
                <a:solidFill>
                  <a:schemeClr val="dk1"/>
                </a:solidFill>
                <a:latin typeface="Karla"/>
                <a:ea typeface="Karla"/>
                <a:cs typeface="Karla"/>
                <a:sym typeface="Karla"/>
              </a:rPr>
              <a:t>No data from 2020</a:t>
            </a:r>
            <a:endParaRPr>
              <a:solidFill>
                <a:schemeClr val="dk1"/>
              </a:solidFill>
              <a:latin typeface="Karla"/>
              <a:ea typeface="Karla"/>
              <a:cs typeface="Karla"/>
              <a:sym typeface="Karla"/>
            </a:endParaRPr>
          </a:p>
        </p:txBody>
      </p:sp>
      <p:sp>
        <p:nvSpPr>
          <p:cNvPr id="220" name="Google Shape;220;p40"/>
          <p:cNvSpPr txBox="1"/>
          <p:nvPr>
            <p:ph idx="2" type="body"/>
          </p:nvPr>
        </p:nvSpPr>
        <p:spPr>
          <a:xfrm>
            <a:off x="4645450" y="1230550"/>
            <a:ext cx="38097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Process</a:t>
            </a:r>
            <a:endParaRPr b="1"/>
          </a:p>
          <a:p>
            <a:pPr indent="-317500" lvl="0" marL="457200" rtl="0" algn="l">
              <a:spcBef>
                <a:spcPts val="0"/>
              </a:spcBef>
              <a:spcAft>
                <a:spcPts val="0"/>
              </a:spcAft>
              <a:buSzPts val="1400"/>
              <a:buChar char="●"/>
            </a:pPr>
            <a:r>
              <a:rPr lang="en"/>
              <a:t>Minor cleaning: setting NAs, variable names</a:t>
            </a:r>
            <a:endParaRPr/>
          </a:p>
          <a:p>
            <a:pPr indent="-317500" lvl="0" marL="457200" rtl="0" algn="l">
              <a:spcBef>
                <a:spcPts val="0"/>
              </a:spcBef>
              <a:spcAft>
                <a:spcPts val="0"/>
              </a:spcAft>
              <a:buSzPts val="1400"/>
              <a:buChar char="●"/>
            </a:pPr>
            <a:r>
              <a:rPr lang="en"/>
              <a:t>Merged data across years by MSA ID</a:t>
            </a:r>
            <a:endParaRPr/>
          </a:p>
          <a:p>
            <a:pPr indent="-317500" lvl="0" marL="457200" rtl="0" algn="l">
              <a:spcBef>
                <a:spcPts val="0"/>
              </a:spcBef>
              <a:spcAft>
                <a:spcPts val="0"/>
              </a:spcAft>
              <a:buSzPts val="1400"/>
              <a:buChar char="●"/>
            </a:pPr>
            <a:r>
              <a:rPr lang="en"/>
              <a:t>Created 3 data frames:</a:t>
            </a:r>
            <a:endParaRPr/>
          </a:p>
          <a:p>
            <a:pPr indent="-317500" lvl="1" marL="914400" rtl="0" algn="l">
              <a:spcBef>
                <a:spcPts val="0"/>
              </a:spcBef>
              <a:spcAft>
                <a:spcPts val="0"/>
              </a:spcAft>
              <a:buSzPts val="1400"/>
              <a:buChar char="○"/>
            </a:pPr>
            <a:r>
              <a:rPr lang="en"/>
              <a:t>All variables for 2021 and  WFH % from 2017-2019 for each MSA</a:t>
            </a:r>
            <a:endParaRPr/>
          </a:p>
          <a:p>
            <a:pPr indent="-317500" lvl="1" marL="914400" rtl="0" algn="l">
              <a:spcBef>
                <a:spcPts val="0"/>
              </a:spcBef>
              <a:spcAft>
                <a:spcPts val="0"/>
              </a:spcAft>
              <a:buSzPts val="1400"/>
              <a:buChar char="○"/>
            </a:pPr>
            <a:r>
              <a:rPr lang="en"/>
              <a:t>Only WFH % for each MSA across 2017-2019 and 2021</a:t>
            </a:r>
            <a:endParaRPr/>
          </a:p>
          <a:p>
            <a:pPr indent="-317500" lvl="1" marL="914400" rtl="0" algn="l">
              <a:spcBef>
                <a:spcPts val="0"/>
              </a:spcBef>
              <a:spcAft>
                <a:spcPts val="0"/>
              </a:spcAft>
              <a:buSzPts val="1400"/>
              <a:buChar char="○"/>
            </a:pPr>
            <a:r>
              <a:rPr lang="en"/>
              <a:t>All variables for all four years</a:t>
            </a:r>
            <a:endParaRPr/>
          </a:p>
        </p:txBody>
      </p:sp>
      <p:pic>
        <p:nvPicPr>
          <p:cNvPr id="221" name="Google Shape;221;p40"/>
          <p:cNvPicPr preferRelativeResize="0"/>
          <p:nvPr/>
        </p:nvPicPr>
        <p:blipFill rotWithShape="1">
          <a:blip r:embed="rId9">
            <a:alphaModFix/>
          </a:blip>
          <a:srcRect b="67018" l="0" r="0" t="22338"/>
          <a:stretch/>
        </p:blipFill>
        <p:spPr>
          <a:xfrm>
            <a:off x="0" y="4383048"/>
            <a:ext cx="9144003" cy="760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720000" y="540000"/>
            <a:ext cx="7704000" cy="63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Variable Overview</a:t>
            </a:r>
            <a:endParaRPr sz="2400"/>
          </a:p>
          <a:p>
            <a:pPr indent="0" lvl="0" marL="0" rtl="0" algn="l">
              <a:spcBef>
                <a:spcPts val="0"/>
              </a:spcBef>
              <a:spcAft>
                <a:spcPts val="0"/>
              </a:spcAft>
              <a:buNone/>
            </a:pPr>
            <a:r>
              <a:t/>
            </a:r>
            <a:endParaRPr sz="2400"/>
          </a:p>
        </p:txBody>
      </p:sp>
      <p:graphicFrame>
        <p:nvGraphicFramePr>
          <p:cNvPr id="227" name="Google Shape;227;p41"/>
          <p:cNvGraphicFramePr/>
          <p:nvPr/>
        </p:nvGraphicFramePr>
        <p:xfrm>
          <a:off x="759100" y="1108213"/>
          <a:ext cx="3000000" cy="3000000"/>
        </p:xfrm>
        <a:graphic>
          <a:graphicData uri="http://schemas.openxmlformats.org/drawingml/2006/table">
            <a:tbl>
              <a:tblPr>
                <a:noFill/>
                <a:tableStyleId>{861C063D-2C93-4E26-9565-207D2568BDF4}</a:tableStyleId>
              </a:tblPr>
              <a:tblGrid>
                <a:gridCol w="2567975"/>
                <a:gridCol w="5134575"/>
              </a:tblGrid>
              <a:tr h="310000">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Variables</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chemeClr val="dk1"/>
                          </a:solidFill>
                          <a:latin typeface="Overpass"/>
                          <a:ea typeface="Overpass"/>
                          <a:cs typeface="Overpass"/>
                          <a:sym typeface="Overpass"/>
                        </a:rPr>
                        <a:t>Description</a:t>
                      </a:r>
                      <a:endParaRPr b="1" sz="1600">
                        <a:solidFill>
                          <a:schemeClr val="dk1"/>
                        </a:solidFill>
                        <a:latin typeface="Overpass"/>
                        <a:ea typeface="Overpass"/>
                        <a:cs typeface="Overpass"/>
                        <a:sym typeface="Overpass"/>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rgbClr val="00C3B1"/>
                          </a:solidFill>
                          <a:latin typeface="Karla"/>
                          <a:ea typeface="Karla"/>
                          <a:cs typeface="Karla"/>
                          <a:sym typeface="Karla"/>
                        </a:rPr>
                        <a:t>home_perc</a:t>
                      </a:r>
                      <a:endParaRPr b="1" sz="1100">
                        <a:solidFill>
                          <a:srgbClr val="00C3B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Percent working from home in 2021</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Clr>
                          <a:schemeClr val="dk1"/>
                        </a:buClr>
                        <a:buSzPts val="1100"/>
                        <a:buFont typeface="Arial"/>
                        <a:buNone/>
                      </a:pPr>
                      <a:r>
                        <a:rPr b="1" lang="en" sz="1100">
                          <a:solidFill>
                            <a:srgbClr val="00C3B1"/>
                          </a:solidFill>
                          <a:latin typeface="Karla"/>
                          <a:ea typeface="Karla"/>
                          <a:cs typeface="Karla"/>
                          <a:sym typeface="Karla"/>
                        </a:rPr>
                        <a:t>perc_diff</a:t>
                      </a:r>
                      <a:endParaRPr b="1" sz="1100">
                        <a:solidFill>
                          <a:srgbClr val="00C3B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Percent change in average WFH percent from pre-COVID to 2021</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97225">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log(working_pop)</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Working population size</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graphicFrame>
        <p:nvGraphicFramePr>
          <p:cNvPr id="228" name="Google Shape;228;p41"/>
          <p:cNvGraphicFramePr/>
          <p:nvPr/>
        </p:nvGraphicFramePr>
        <p:xfrm>
          <a:off x="759075" y="2586363"/>
          <a:ext cx="3000000" cy="3000000"/>
        </p:xfrm>
        <a:graphic>
          <a:graphicData uri="http://schemas.openxmlformats.org/drawingml/2006/table">
            <a:tbl>
              <a:tblPr>
                <a:noFill/>
                <a:tableStyleId>{861C063D-2C93-4E26-9565-207D2568BDF4}</a:tableStyleId>
              </a:tblPr>
              <a:tblGrid>
                <a:gridCol w="2568000"/>
                <a:gridCol w="5134575"/>
              </a:tblGrid>
              <a:tr h="2432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log(med_inc)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Median income</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med_rent</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Median rent</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ag_perc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Percent working in agriculture industry</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Karla"/>
                          <a:ea typeface="Karla"/>
                          <a:cs typeface="Karla"/>
                          <a:sym typeface="Karla"/>
                        </a:rPr>
                        <a:t>finance_perc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Karla"/>
                          <a:ea typeface="Karla"/>
                          <a:cs typeface="Karla"/>
                          <a:sym typeface="Karla"/>
                        </a:rPr>
                        <a:t>Percent working in financial industry</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info_perc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Percent working in information industry</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244600">
                <a:tc>
                  <a:txBody>
                    <a:bodyPr/>
                    <a:lstStyle/>
                    <a:p>
                      <a:pPr indent="0" lvl="0" marL="0" rtl="0" algn="ctr">
                        <a:spcBef>
                          <a:spcPts val="0"/>
                        </a:spcBef>
                        <a:spcAft>
                          <a:spcPts val="0"/>
                        </a:spcAft>
                        <a:buNone/>
                      </a:pPr>
                      <a:r>
                        <a:rPr b="1" lang="en" sz="1100">
                          <a:solidFill>
                            <a:schemeClr val="dk1"/>
                          </a:solidFill>
                          <a:latin typeface="Karla"/>
                          <a:ea typeface="Karla"/>
                          <a:cs typeface="Karla"/>
                          <a:sym typeface="Karla"/>
                        </a:rPr>
                        <a:t>unemp_perc</a:t>
                      </a:r>
                      <a:endParaRPr b="1" sz="1100">
                        <a:solidFill>
                          <a:schemeClr val="dk1"/>
                        </a:solidFill>
                        <a:latin typeface="Karla"/>
                        <a:ea typeface="Karla"/>
                        <a:cs typeface="Karla"/>
                        <a:sym typeface="Karla"/>
                      </a:endParaRPr>
                    </a:p>
                  </a:txBody>
                  <a:tcPr marT="91425" marB="91425" marR="91425" marL="91425" anchor="ctr">
                    <a:lnL cap="flat" cmpd="sng" w="28575">
                      <a:solidFill>
                        <a:schemeClr val="dk1">
                          <a:alpha val="0"/>
                        </a:scheme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100">
                          <a:solidFill>
                            <a:schemeClr val="dk1"/>
                          </a:solidFill>
                          <a:latin typeface="Karla"/>
                          <a:ea typeface="Karla"/>
                          <a:cs typeface="Karla"/>
                          <a:sym typeface="Karla"/>
                        </a:rPr>
                        <a:t>Percent unemployed</a:t>
                      </a:r>
                      <a:endParaRPr sz="1100">
                        <a:solidFill>
                          <a:schemeClr val="dk1"/>
                        </a:solidFill>
                        <a:latin typeface="Karla"/>
                        <a:ea typeface="Karla"/>
                        <a:cs typeface="Karla"/>
                        <a:sym typeface="Karl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229" name="Google Shape;229;p41">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3"/>
              </a:rPr>
              <a:t>Pivot</a:t>
            </a:r>
            <a:endParaRPr sz="1000"/>
          </a:p>
        </p:txBody>
      </p:sp>
      <p:sp>
        <p:nvSpPr>
          <p:cNvPr id="230" name="Google Shape;230;p41">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Analysis</a:t>
            </a:r>
            <a:endParaRPr b="1" sz="1000"/>
          </a:p>
        </p:txBody>
      </p:sp>
      <p:sp>
        <p:nvSpPr>
          <p:cNvPr id="231" name="Google Shape;231;p41">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Modeling</a:t>
            </a:r>
            <a:endParaRPr b="1" sz="1000"/>
          </a:p>
        </p:txBody>
      </p:sp>
      <p:sp>
        <p:nvSpPr>
          <p:cNvPr id="232" name="Google Shape;232;p41"/>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Intro</a:t>
            </a:r>
            <a:endParaRPr b="1" sz="1000"/>
          </a:p>
        </p:txBody>
      </p:sp>
      <p:sp>
        <p:nvSpPr>
          <p:cNvPr id="233" name="Google Shape;233;p41">
            <a:hlinkClick action="ppaction://hlinksldjump" r:id="rId7"/>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8"/>
              </a:rPr>
              <a:t>Recap</a:t>
            </a:r>
            <a:endParaRPr b="1" sz="10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2017-2019 Average Work From Home %</a:t>
            </a:r>
            <a:endParaRPr sz="2400"/>
          </a:p>
        </p:txBody>
      </p:sp>
      <p:sp>
        <p:nvSpPr>
          <p:cNvPr id="239" name="Google Shape;239;p42"/>
          <p:cNvSpPr txBox="1"/>
          <p:nvPr/>
        </p:nvSpPr>
        <p:spPr>
          <a:xfrm>
            <a:off x="286125" y="1728763"/>
            <a:ext cx="1856400" cy="25962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Karla"/>
              <a:buChar char="●"/>
            </a:pPr>
            <a:r>
              <a:rPr lang="en">
                <a:solidFill>
                  <a:schemeClr val="dk1"/>
                </a:solidFill>
                <a:latin typeface="Karla"/>
                <a:ea typeface="Karla"/>
                <a:cs typeface="Karla"/>
                <a:sym typeface="Karla"/>
              </a:rPr>
              <a:t>Highest WFH % outside of major cities</a:t>
            </a:r>
            <a:endParaRPr>
              <a:latin typeface="Karla"/>
              <a:ea typeface="Karla"/>
              <a:cs typeface="Karla"/>
              <a:sym typeface="Karla"/>
            </a:endParaRPr>
          </a:p>
          <a:p>
            <a:pPr indent="-317500" lvl="0" marL="457200" rtl="0" algn="l">
              <a:spcBef>
                <a:spcPts val="1000"/>
              </a:spcBef>
              <a:spcAft>
                <a:spcPts val="0"/>
              </a:spcAft>
              <a:buSzPts val="1400"/>
              <a:buFont typeface="Karla"/>
              <a:buChar char="●"/>
            </a:pPr>
            <a:r>
              <a:rPr lang="en">
                <a:latin typeface="Karla"/>
                <a:ea typeface="Karla"/>
                <a:cs typeface="Karla"/>
                <a:sym typeface="Karla"/>
              </a:rPr>
              <a:t>Maximum WFH% of around 16%</a:t>
            </a:r>
            <a:endParaRPr>
              <a:latin typeface="Karla"/>
              <a:ea typeface="Karla"/>
              <a:cs typeface="Karla"/>
              <a:sym typeface="Karla"/>
            </a:endParaRPr>
          </a:p>
          <a:p>
            <a:pPr indent="-317500" lvl="0" marL="457200" rtl="0" algn="l">
              <a:spcBef>
                <a:spcPts val="1000"/>
              </a:spcBef>
              <a:spcAft>
                <a:spcPts val="0"/>
              </a:spcAft>
              <a:buSzPts val="1400"/>
              <a:buFont typeface="Karla"/>
              <a:buChar char="●"/>
            </a:pPr>
            <a:r>
              <a:rPr lang="en">
                <a:latin typeface="Karla"/>
                <a:ea typeface="Karla"/>
                <a:cs typeface="Karla"/>
                <a:sym typeface="Karla"/>
              </a:rPr>
              <a:t>Average of 4.8% remote workers overall</a:t>
            </a:r>
            <a:endParaRPr>
              <a:latin typeface="Karla"/>
              <a:ea typeface="Karla"/>
              <a:cs typeface="Karla"/>
              <a:sym typeface="Karla"/>
            </a:endParaRPr>
          </a:p>
        </p:txBody>
      </p:sp>
      <p:pic>
        <p:nvPicPr>
          <p:cNvPr id="240" name="Google Shape;240;p42"/>
          <p:cNvPicPr preferRelativeResize="0"/>
          <p:nvPr/>
        </p:nvPicPr>
        <p:blipFill rotWithShape="1">
          <a:blip r:embed="rId3">
            <a:alphaModFix/>
          </a:blip>
          <a:srcRect b="4324" l="0" r="0" t="0"/>
          <a:stretch/>
        </p:blipFill>
        <p:spPr>
          <a:xfrm>
            <a:off x="2470225" y="1174500"/>
            <a:ext cx="6432102" cy="3704724"/>
          </a:xfrm>
          <a:prstGeom prst="rect">
            <a:avLst/>
          </a:prstGeom>
          <a:noFill/>
          <a:ln>
            <a:noFill/>
          </a:ln>
        </p:spPr>
      </p:pic>
      <p:sp>
        <p:nvSpPr>
          <p:cNvPr id="241" name="Google Shape;241;p42">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242" name="Google Shape;242;p42">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243" name="Google Shape;243;p42">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244" name="Google Shape;244;p42"/>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245" name="Google Shape;245;p42">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9"/>
              </a:rPr>
              <a:t>Recap</a:t>
            </a:r>
            <a:endParaRPr b="1" sz="1000"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3"/>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Post-COVID </a:t>
            </a:r>
            <a:r>
              <a:rPr lang="en" sz="2400"/>
              <a:t>Work From Home Change</a:t>
            </a:r>
            <a:endParaRPr sz="2400"/>
          </a:p>
        </p:txBody>
      </p:sp>
      <p:pic>
        <p:nvPicPr>
          <p:cNvPr id="251" name="Google Shape;251;p43"/>
          <p:cNvPicPr preferRelativeResize="0"/>
          <p:nvPr/>
        </p:nvPicPr>
        <p:blipFill rotWithShape="1">
          <a:blip r:embed="rId3">
            <a:alphaModFix/>
          </a:blip>
          <a:srcRect b="9820" l="0" r="0" t="0"/>
          <a:stretch/>
        </p:blipFill>
        <p:spPr>
          <a:xfrm>
            <a:off x="2470225" y="1174501"/>
            <a:ext cx="6432102" cy="3704724"/>
          </a:xfrm>
          <a:prstGeom prst="rect">
            <a:avLst/>
          </a:prstGeom>
          <a:noFill/>
          <a:ln>
            <a:noFill/>
          </a:ln>
        </p:spPr>
      </p:pic>
      <p:sp>
        <p:nvSpPr>
          <p:cNvPr id="252" name="Google Shape;252;p43"/>
          <p:cNvSpPr txBox="1"/>
          <p:nvPr/>
        </p:nvSpPr>
        <p:spPr>
          <a:xfrm>
            <a:off x="273750" y="1165938"/>
            <a:ext cx="2085900" cy="33708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SzPts val="1400"/>
              <a:buFont typeface="Karla"/>
              <a:buChar char="●"/>
            </a:pPr>
            <a:r>
              <a:rPr lang="en">
                <a:solidFill>
                  <a:schemeClr val="dk1"/>
                </a:solidFill>
                <a:latin typeface="Karla"/>
                <a:ea typeface="Karla"/>
                <a:cs typeface="Karla"/>
                <a:sym typeface="Karla"/>
              </a:rPr>
              <a:t>Nearly all areas have increased WFH %</a:t>
            </a:r>
            <a:endParaRPr>
              <a:latin typeface="Karla"/>
              <a:ea typeface="Karla"/>
              <a:cs typeface="Karla"/>
              <a:sym typeface="Karla"/>
            </a:endParaRPr>
          </a:p>
          <a:p>
            <a:pPr indent="-317500" lvl="0" marL="457200" rtl="0" algn="l">
              <a:spcBef>
                <a:spcPts val="1000"/>
              </a:spcBef>
              <a:spcAft>
                <a:spcPts val="0"/>
              </a:spcAft>
              <a:buSzPts val="1400"/>
              <a:buFont typeface="Karla"/>
              <a:buChar char="●"/>
            </a:pPr>
            <a:r>
              <a:rPr lang="en">
                <a:latin typeface="Karla"/>
                <a:ea typeface="Karla"/>
                <a:cs typeface="Karla"/>
                <a:sym typeface="Karla"/>
              </a:rPr>
              <a:t>Largest WFH% now in large, high cost-of-living areas</a:t>
            </a:r>
            <a:endParaRPr>
              <a:latin typeface="Karla"/>
              <a:ea typeface="Karla"/>
              <a:cs typeface="Karla"/>
              <a:sym typeface="Karla"/>
            </a:endParaRPr>
          </a:p>
          <a:p>
            <a:pPr indent="-317500" lvl="0" marL="457200" rtl="0" algn="l">
              <a:spcBef>
                <a:spcPts val="1000"/>
              </a:spcBef>
              <a:spcAft>
                <a:spcPts val="0"/>
              </a:spcAft>
              <a:buSzPts val="1400"/>
              <a:buFont typeface="Karla"/>
              <a:buChar char="●"/>
            </a:pPr>
            <a:r>
              <a:rPr lang="en">
                <a:latin typeface="Karla"/>
                <a:ea typeface="Karla"/>
                <a:cs typeface="Karla"/>
                <a:sym typeface="Karla"/>
              </a:rPr>
              <a:t>Former WFH leaders see minimal change, if any</a:t>
            </a:r>
            <a:endParaRPr>
              <a:latin typeface="Karla"/>
              <a:ea typeface="Karla"/>
              <a:cs typeface="Karla"/>
              <a:sym typeface="Karla"/>
            </a:endParaRPr>
          </a:p>
          <a:p>
            <a:pPr indent="-317500" lvl="0" marL="457200" rtl="0" algn="l">
              <a:spcBef>
                <a:spcPts val="1000"/>
              </a:spcBef>
              <a:spcAft>
                <a:spcPts val="0"/>
              </a:spcAft>
              <a:buSzPts val="1400"/>
              <a:buFont typeface="Karla"/>
              <a:buChar char="●"/>
            </a:pPr>
            <a:r>
              <a:rPr lang="en">
                <a:solidFill>
                  <a:schemeClr val="dk1"/>
                </a:solidFill>
                <a:latin typeface="Karla"/>
                <a:ea typeface="Karla"/>
                <a:cs typeface="Karla"/>
                <a:sym typeface="Karla"/>
              </a:rPr>
              <a:t>Average WFH increase of 6.9% </a:t>
            </a:r>
            <a:endParaRPr>
              <a:latin typeface="Karla"/>
              <a:ea typeface="Karla"/>
              <a:cs typeface="Karla"/>
              <a:sym typeface="Karla"/>
            </a:endParaRPr>
          </a:p>
        </p:txBody>
      </p:sp>
      <p:sp>
        <p:nvSpPr>
          <p:cNvPr id="253" name="Google Shape;253;p43">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4"/>
              </a:rPr>
              <a:t>Pivot</a:t>
            </a:r>
            <a:endParaRPr sz="1000"/>
          </a:p>
        </p:txBody>
      </p:sp>
      <p:sp>
        <p:nvSpPr>
          <p:cNvPr id="254" name="Google Shape;254;p43">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255" name="Google Shape;255;p43">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256" name="Google Shape;256;p43"/>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257" name="Google Shape;257;p43">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9"/>
              </a:rPr>
              <a:t>Recap</a:t>
            </a:r>
            <a:endParaRPr b="1" sz="1000"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t>Initial </a:t>
            </a:r>
            <a:r>
              <a:rPr lang="en" sz="2400"/>
              <a:t>Regression Results</a:t>
            </a:r>
            <a:endParaRPr sz="2400"/>
          </a:p>
        </p:txBody>
      </p:sp>
      <p:sp>
        <p:nvSpPr>
          <p:cNvPr id="263" name="Google Shape;263;p44"/>
          <p:cNvSpPr txBox="1"/>
          <p:nvPr>
            <p:ph idx="1" type="body"/>
          </p:nvPr>
        </p:nvSpPr>
        <p:spPr>
          <a:xfrm>
            <a:off x="720000" y="1237075"/>
            <a:ext cx="30339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Concern: collinearity. Examples: Percentages; med_inc and med_rent.</a:t>
            </a:r>
            <a:endParaRPr/>
          </a:p>
          <a:p>
            <a:pPr indent="-317500" lvl="0" marL="457200" rtl="0" algn="l">
              <a:spcBef>
                <a:spcPts val="1000"/>
              </a:spcBef>
              <a:spcAft>
                <a:spcPts val="1000"/>
              </a:spcAft>
              <a:buSzPts val="1400"/>
              <a:buChar char="●"/>
            </a:pPr>
            <a:r>
              <a:rPr lang="en"/>
              <a:t>To verify the findings, supplementary techniques such as machine learning may be necessary.</a:t>
            </a:r>
            <a:endParaRPr/>
          </a:p>
        </p:txBody>
      </p:sp>
      <p:pic>
        <p:nvPicPr>
          <p:cNvPr id="264" name="Google Shape;264;p44"/>
          <p:cNvPicPr preferRelativeResize="0"/>
          <p:nvPr/>
        </p:nvPicPr>
        <p:blipFill>
          <a:blip r:embed="rId3">
            <a:alphaModFix/>
          </a:blip>
          <a:stretch>
            <a:fillRect/>
          </a:stretch>
        </p:blipFill>
        <p:spPr>
          <a:xfrm>
            <a:off x="4052200" y="1395775"/>
            <a:ext cx="4714908" cy="2908203"/>
          </a:xfrm>
          <a:prstGeom prst="rect">
            <a:avLst/>
          </a:prstGeom>
          <a:noFill/>
          <a:ln>
            <a:noFill/>
          </a:ln>
        </p:spPr>
      </p:pic>
      <p:sp>
        <p:nvSpPr>
          <p:cNvPr id="265" name="Google Shape;265;p44"/>
          <p:cNvSpPr txBox="1"/>
          <p:nvPr/>
        </p:nvSpPr>
        <p:spPr>
          <a:xfrm>
            <a:off x="720000" y="951525"/>
            <a:ext cx="405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Karla"/>
                <a:ea typeface="Karla"/>
                <a:cs typeface="Karla"/>
                <a:sym typeface="Karla"/>
              </a:rPr>
              <a:t>(“</a:t>
            </a:r>
            <a:r>
              <a:rPr b="1" lang="en" sz="1200">
                <a:latin typeface="Karla"/>
                <a:ea typeface="Karla"/>
                <a:cs typeface="Karla"/>
                <a:sym typeface="Karla"/>
              </a:rPr>
              <a:t>2021% - pretrend” as the outcome variable)</a:t>
            </a:r>
            <a:endParaRPr b="1" sz="1200">
              <a:latin typeface="Karla"/>
              <a:ea typeface="Karla"/>
              <a:cs typeface="Karla"/>
              <a:sym typeface="Karla"/>
            </a:endParaRPr>
          </a:p>
        </p:txBody>
      </p:sp>
      <p:pic>
        <p:nvPicPr>
          <p:cNvPr id="266" name="Google Shape;266;p44"/>
          <p:cNvPicPr preferRelativeResize="0"/>
          <p:nvPr/>
        </p:nvPicPr>
        <p:blipFill rotWithShape="1">
          <a:blip r:embed="rId4">
            <a:alphaModFix/>
          </a:blip>
          <a:srcRect b="0" l="0" r="0" t="0"/>
          <a:stretch/>
        </p:blipFill>
        <p:spPr>
          <a:xfrm>
            <a:off x="4045850" y="4303975"/>
            <a:ext cx="4714900" cy="541750"/>
          </a:xfrm>
          <a:prstGeom prst="rect">
            <a:avLst/>
          </a:prstGeom>
          <a:noFill/>
          <a:ln>
            <a:noFill/>
          </a:ln>
        </p:spPr>
      </p:pic>
      <p:sp>
        <p:nvSpPr>
          <p:cNvPr id="267" name="Google Shape;267;p44"/>
          <p:cNvSpPr/>
          <p:nvPr/>
        </p:nvSpPr>
        <p:spPr>
          <a:xfrm>
            <a:off x="7610175" y="4492950"/>
            <a:ext cx="590700" cy="16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4">
            <a:hlinkClick/>
          </p:cNvPr>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Pivot</a:t>
            </a:r>
            <a:endParaRPr sz="1000"/>
          </a:p>
        </p:txBody>
      </p:sp>
      <p:sp>
        <p:nvSpPr>
          <p:cNvPr id="269" name="Google Shape;269;p44">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Analysis</a:t>
            </a:r>
            <a:endParaRPr b="1" sz="1000"/>
          </a:p>
        </p:txBody>
      </p:sp>
      <p:sp>
        <p:nvSpPr>
          <p:cNvPr id="270" name="Google Shape;270;p44">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Modeling</a:t>
            </a:r>
            <a:endParaRPr b="1" sz="1000"/>
          </a:p>
        </p:txBody>
      </p:sp>
      <p:sp>
        <p:nvSpPr>
          <p:cNvPr id="271" name="Google Shape;271;p44"/>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8"/>
              </a:rPr>
              <a:t>Intro</a:t>
            </a:r>
            <a:endParaRPr b="1" sz="1000"/>
          </a:p>
        </p:txBody>
      </p:sp>
      <p:sp>
        <p:nvSpPr>
          <p:cNvPr id="272" name="Google Shape;272;p44">
            <a:hlinkClick action="ppaction://hlinksldjump" r:id="rId9"/>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10"/>
              </a:rPr>
              <a:t>Recap</a:t>
            </a:r>
            <a:endParaRPr b="1" sz="10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319525" y="1862275"/>
            <a:ext cx="4826100" cy="14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Pivot to Housing Insights</a:t>
            </a:r>
            <a:endParaRPr/>
          </a:p>
        </p:txBody>
      </p:sp>
      <p:sp>
        <p:nvSpPr>
          <p:cNvPr id="278" name="Google Shape;278;p45"/>
          <p:cNvSpPr txBox="1"/>
          <p:nvPr>
            <p:ph idx="2" type="title"/>
          </p:nvPr>
        </p:nvSpPr>
        <p:spPr>
          <a:xfrm>
            <a:off x="1511300" y="1650590"/>
            <a:ext cx="1717500" cy="184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02</a:t>
            </a:r>
            <a:endParaRPr/>
          </a:p>
        </p:txBody>
      </p:sp>
      <p:pic>
        <p:nvPicPr>
          <p:cNvPr id="279" name="Google Shape;279;p45"/>
          <p:cNvPicPr preferRelativeResize="0"/>
          <p:nvPr/>
        </p:nvPicPr>
        <p:blipFill rotWithShape="1">
          <a:blip r:embed="rId3">
            <a:alphaModFix/>
          </a:blip>
          <a:srcRect b="81973" l="0" r="0" t="0"/>
          <a:stretch/>
        </p:blipFill>
        <p:spPr>
          <a:xfrm>
            <a:off x="0" y="540000"/>
            <a:ext cx="9144003" cy="1098600"/>
          </a:xfrm>
          <a:prstGeom prst="rect">
            <a:avLst/>
          </a:prstGeom>
          <a:noFill/>
          <a:ln>
            <a:noFill/>
          </a:ln>
        </p:spPr>
      </p:pic>
      <p:pic>
        <p:nvPicPr>
          <p:cNvPr id="280" name="Google Shape;280;p45"/>
          <p:cNvPicPr preferRelativeResize="0"/>
          <p:nvPr/>
        </p:nvPicPr>
        <p:blipFill rotWithShape="1">
          <a:blip r:embed="rId3">
            <a:alphaModFix/>
          </a:blip>
          <a:srcRect b="33528" l="0" r="0" t="48445"/>
          <a:stretch/>
        </p:blipFill>
        <p:spPr>
          <a:xfrm>
            <a:off x="0" y="3504900"/>
            <a:ext cx="9144003" cy="1098600"/>
          </a:xfrm>
          <a:prstGeom prst="rect">
            <a:avLst/>
          </a:prstGeom>
          <a:noFill/>
          <a:ln>
            <a:noFill/>
          </a:ln>
        </p:spPr>
      </p:pic>
      <p:sp>
        <p:nvSpPr>
          <p:cNvPr id="281" name="Google Shape;281;p45"/>
          <p:cNvSpPr txBox="1"/>
          <p:nvPr/>
        </p:nvSpPr>
        <p:spPr>
          <a:xfrm>
            <a:off x="3833106"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latin typeface="Overpass Black"/>
                <a:ea typeface="Overpass Black"/>
                <a:cs typeface="Overpass Black"/>
                <a:sym typeface="Overpass Black"/>
                <a:hlinkClick action="ppaction://hlinksldjump" r:id="rId4"/>
              </a:rPr>
              <a:t>Pivot</a:t>
            </a:r>
            <a:endParaRPr sz="1000" u="sng"/>
          </a:p>
        </p:txBody>
      </p:sp>
      <p:sp>
        <p:nvSpPr>
          <p:cNvPr id="282" name="Google Shape;282;p45">
            <a:hlinkClick/>
          </p:cNvPr>
          <p:cNvSpPr txBox="1"/>
          <p:nvPr/>
        </p:nvSpPr>
        <p:spPr>
          <a:xfrm>
            <a:off x="5389288"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5"/>
              </a:rPr>
              <a:t>Analysis</a:t>
            </a:r>
            <a:endParaRPr b="1" sz="1000"/>
          </a:p>
        </p:txBody>
      </p:sp>
      <p:sp>
        <p:nvSpPr>
          <p:cNvPr id="283" name="Google Shape;283;p45">
            <a:hlinkClick/>
          </p:cNvPr>
          <p:cNvSpPr txBox="1"/>
          <p:nvPr/>
        </p:nvSpPr>
        <p:spPr>
          <a:xfrm>
            <a:off x="6945494"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6"/>
              </a:rPr>
              <a:t>Modeling</a:t>
            </a:r>
            <a:endParaRPr b="1" sz="1000"/>
          </a:p>
        </p:txBody>
      </p:sp>
      <p:sp>
        <p:nvSpPr>
          <p:cNvPr id="284" name="Google Shape;284;p45"/>
          <p:cNvSpPr txBox="1"/>
          <p:nvPr/>
        </p:nvSpPr>
        <p:spPr>
          <a:xfrm>
            <a:off x="7207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7"/>
              </a:rPr>
              <a:t>Intro</a:t>
            </a:r>
            <a:endParaRPr b="1" sz="1000"/>
          </a:p>
        </p:txBody>
      </p:sp>
      <p:sp>
        <p:nvSpPr>
          <p:cNvPr id="285" name="Google Shape;285;p45">
            <a:hlinkClick action="ppaction://hlinksldjump" r:id="rId8"/>
          </p:cNvPr>
          <p:cNvSpPr txBox="1"/>
          <p:nvPr/>
        </p:nvSpPr>
        <p:spPr>
          <a:xfrm>
            <a:off x="2276913" y="139875"/>
            <a:ext cx="1477800" cy="31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hlink"/>
                </a:solidFill>
                <a:uFill>
                  <a:noFill/>
                </a:uFill>
                <a:latin typeface="Overpass Black"/>
                <a:ea typeface="Overpass Black"/>
                <a:cs typeface="Overpass Black"/>
                <a:sym typeface="Overpass Black"/>
                <a:hlinkClick action="ppaction://hlinksldjump" r:id="rId9"/>
              </a:rPr>
              <a:t>Recap</a:t>
            </a:r>
            <a:endParaRPr b="1"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Major for College: Travel or Tourism Management by Slidesgo">
  <a:themeElements>
    <a:clrScheme name="Simple Light">
      <a:dk1>
        <a:srgbClr val="000000"/>
      </a:dk1>
      <a:lt1>
        <a:srgbClr val="666666"/>
      </a:lt1>
      <a:dk2>
        <a:srgbClr val="EFEFE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